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7"/>
  </p:notesMasterIdLst>
  <p:handoutMasterIdLst>
    <p:handoutMasterId r:id="rId48"/>
  </p:handoutMasterIdLst>
  <p:sldIdLst>
    <p:sldId id="256" r:id="rId2"/>
    <p:sldId id="308" r:id="rId3"/>
    <p:sldId id="280" r:id="rId4"/>
    <p:sldId id="310" r:id="rId5"/>
    <p:sldId id="311" r:id="rId6"/>
    <p:sldId id="296" r:id="rId7"/>
    <p:sldId id="312" r:id="rId8"/>
    <p:sldId id="288" r:id="rId9"/>
    <p:sldId id="284" r:id="rId10"/>
    <p:sldId id="277" r:id="rId11"/>
    <p:sldId id="290" r:id="rId12"/>
    <p:sldId id="294" r:id="rId13"/>
    <p:sldId id="292" r:id="rId14"/>
    <p:sldId id="297" r:id="rId15"/>
    <p:sldId id="298" r:id="rId16"/>
    <p:sldId id="299" r:id="rId17"/>
    <p:sldId id="300" r:id="rId18"/>
    <p:sldId id="301" r:id="rId19"/>
    <p:sldId id="302" r:id="rId20"/>
    <p:sldId id="293" r:id="rId21"/>
    <p:sldId id="279" r:id="rId22"/>
    <p:sldId id="282" r:id="rId23"/>
    <p:sldId id="285" r:id="rId24"/>
    <p:sldId id="286" r:id="rId25"/>
    <p:sldId id="287" r:id="rId26"/>
    <p:sldId id="289" r:id="rId27"/>
    <p:sldId id="303" r:id="rId28"/>
    <p:sldId id="304" r:id="rId29"/>
    <p:sldId id="305" r:id="rId30"/>
    <p:sldId id="261" r:id="rId31"/>
    <p:sldId id="306" r:id="rId32"/>
    <p:sldId id="266" r:id="rId33"/>
    <p:sldId id="267" r:id="rId34"/>
    <p:sldId id="271" r:id="rId35"/>
    <p:sldId id="295" r:id="rId36"/>
    <p:sldId id="314" r:id="rId37"/>
    <p:sldId id="269" r:id="rId38"/>
    <p:sldId id="268" r:id="rId39"/>
    <p:sldId id="270" r:id="rId40"/>
    <p:sldId id="273" r:id="rId41"/>
    <p:sldId id="313" r:id="rId42"/>
    <p:sldId id="274" r:id="rId43"/>
    <p:sldId id="272" r:id="rId44"/>
    <p:sldId id="276" r:id="rId45"/>
    <p:sldId id="30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2" autoAdjust="0"/>
    <p:restoredTop sz="94671" autoAdjust="0"/>
  </p:normalViewPr>
  <p:slideViewPr>
    <p:cSldViewPr>
      <p:cViewPr varScale="1">
        <p:scale>
          <a:sx n="50" d="100"/>
          <a:sy n="50" d="100"/>
        </p:scale>
        <p:origin x="1094" y="38"/>
      </p:cViewPr>
      <p:guideLst>
        <p:guide orient="horz" pos="2160"/>
        <p:guide pos="2880"/>
      </p:guideLst>
    </p:cSldViewPr>
  </p:slideViewPr>
  <p:outlineViewPr>
    <p:cViewPr>
      <p:scale>
        <a:sx n="33" d="100"/>
        <a:sy n="33" d="100"/>
      </p:scale>
      <p:origin x="0" y="270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38CC74-B6A8-4B7F-89D7-4704C9CB0F6E}"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fa-IR"/>
        </a:p>
      </dgm:t>
    </dgm:pt>
    <dgm:pt modelId="{B7FEEB19-5FA0-428A-B585-FC0BB0AF6911}">
      <dgm:prSet custT="1">
        <dgm:style>
          <a:lnRef idx="1">
            <a:schemeClr val="accent5"/>
          </a:lnRef>
          <a:fillRef idx="2">
            <a:schemeClr val="accent5"/>
          </a:fillRef>
          <a:effectRef idx="1">
            <a:schemeClr val="accent5"/>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rtl="1"/>
          <a:r>
            <a:rPr lang="en-US" sz="6000" dirty="0" smtClean="0"/>
            <a:t>WHAT IS IFRS?</a:t>
          </a:r>
          <a:endParaRPr lang="fa-IR" sz="6000" dirty="0"/>
        </a:p>
      </dgm:t>
    </dgm:pt>
    <dgm:pt modelId="{DED7668A-7B46-4924-A430-01D5DEA18CCD}" type="parTrans" cxnId="{115E57B4-298E-47D4-BF4B-20262580328D}">
      <dgm:prSet/>
      <dgm:spPr/>
      <dgm:t>
        <a:bodyPr/>
        <a:lstStyle/>
        <a:p>
          <a:pPr rtl="1"/>
          <a:endParaRPr lang="fa-IR"/>
        </a:p>
      </dgm:t>
    </dgm:pt>
    <dgm:pt modelId="{6AEE907C-CCDE-45A3-AB2C-84D15BF0A9B4}" type="sibTrans" cxnId="{115E57B4-298E-47D4-BF4B-20262580328D}">
      <dgm:prSet/>
      <dgm:spPr/>
      <dgm:t>
        <a:bodyPr/>
        <a:lstStyle/>
        <a:p>
          <a:pPr rtl="1"/>
          <a:endParaRPr lang="fa-IR"/>
        </a:p>
      </dgm:t>
    </dgm:pt>
    <dgm:pt modelId="{20E2EB92-CADE-41DC-BFCE-4DEAE84B710A}" type="pres">
      <dgm:prSet presAssocID="{1738CC74-B6A8-4B7F-89D7-4704C9CB0F6E}" presName="linear" presStyleCnt="0">
        <dgm:presLayoutVars>
          <dgm:animLvl val="lvl"/>
          <dgm:resizeHandles val="exact"/>
        </dgm:presLayoutVars>
      </dgm:prSet>
      <dgm:spPr/>
      <dgm:t>
        <a:bodyPr/>
        <a:lstStyle/>
        <a:p>
          <a:endParaRPr lang="en-US"/>
        </a:p>
      </dgm:t>
    </dgm:pt>
    <dgm:pt modelId="{43AAF865-C33C-4C2C-AB64-725CFAB78377}" type="pres">
      <dgm:prSet presAssocID="{B7FEEB19-5FA0-428A-B585-FC0BB0AF6911}" presName="parentText" presStyleLbl="node1" presStyleIdx="0" presStyleCnt="1" custScaleX="96262" custScaleY="78544" custLinFactY="-68777" custLinFactNeighborX="935" custLinFactNeighborY="-100000">
        <dgm:presLayoutVars>
          <dgm:chMax val="0"/>
          <dgm:bulletEnabled val="1"/>
        </dgm:presLayoutVars>
      </dgm:prSet>
      <dgm:spPr/>
      <dgm:t>
        <a:bodyPr/>
        <a:lstStyle/>
        <a:p>
          <a:pPr rtl="1"/>
          <a:endParaRPr lang="fa-IR"/>
        </a:p>
      </dgm:t>
    </dgm:pt>
  </dgm:ptLst>
  <dgm:cxnLst>
    <dgm:cxn modelId="{2E026D5F-80BF-4FB3-9D18-A37F978CD897}" type="presOf" srcId="{1738CC74-B6A8-4B7F-89D7-4704C9CB0F6E}" destId="{20E2EB92-CADE-41DC-BFCE-4DEAE84B710A}" srcOrd="0" destOrd="0" presId="urn:microsoft.com/office/officeart/2005/8/layout/vList2"/>
    <dgm:cxn modelId="{2479D30E-25C0-4F91-952D-68EA377D95E7}" type="presOf" srcId="{B7FEEB19-5FA0-428A-B585-FC0BB0AF6911}" destId="{43AAF865-C33C-4C2C-AB64-725CFAB78377}" srcOrd="0" destOrd="0" presId="urn:microsoft.com/office/officeart/2005/8/layout/vList2"/>
    <dgm:cxn modelId="{115E57B4-298E-47D4-BF4B-20262580328D}" srcId="{1738CC74-B6A8-4B7F-89D7-4704C9CB0F6E}" destId="{B7FEEB19-5FA0-428A-B585-FC0BB0AF6911}" srcOrd="0" destOrd="0" parTransId="{DED7668A-7B46-4924-A430-01D5DEA18CCD}" sibTransId="{6AEE907C-CCDE-45A3-AB2C-84D15BF0A9B4}"/>
    <dgm:cxn modelId="{182CFE42-9AAF-4717-8D04-E5920BB096B6}" type="presParOf" srcId="{20E2EB92-CADE-41DC-BFCE-4DEAE84B710A}" destId="{43AAF865-C33C-4C2C-AB64-725CFAB7837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AF865-C33C-4C2C-AB64-725CFAB78377}">
      <dsp:nvSpPr>
        <dsp:cNvPr id="0" name=""/>
        <dsp:cNvSpPr/>
      </dsp:nvSpPr>
      <dsp:spPr>
        <a:xfrm>
          <a:off x="228621" y="0"/>
          <a:ext cx="7848625" cy="1146868"/>
        </a:xfrm>
        <a:prstGeom prst="roundRect">
          <a:avLst/>
        </a:prstGeom>
        <a:gradFill rotWithShape="1">
          <a:gsLst>
            <a:gs pos="0">
              <a:schemeClr val="accent5">
                <a:tint val="50000"/>
                <a:shade val="95000"/>
                <a:satMod val="300000"/>
              </a:schemeClr>
            </a:gs>
            <a:gs pos="12000">
              <a:schemeClr val="accent5">
                <a:tint val="50000"/>
                <a:shade val="90000"/>
                <a:satMod val="250000"/>
              </a:schemeClr>
            </a:gs>
            <a:gs pos="100000">
              <a:schemeClr val="accent5">
                <a:tint val="85000"/>
                <a:shade val="75000"/>
                <a:satMod val="150000"/>
              </a:schemeClr>
            </a:gs>
          </a:gsLst>
          <a:lin ang="16200000" scaled="1"/>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5"/>
        </a:lnRef>
        <a:fillRef idx="2">
          <a:schemeClr val="accent5"/>
        </a:fillRef>
        <a:effectRef idx="1">
          <a:schemeClr val="accent5"/>
        </a:effectRef>
        <a:fontRef idx="minor">
          <a:schemeClr val="dk1"/>
        </a:fontRef>
      </dsp:style>
      <dsp:txBody>
        <a:bodyPr spcFirstLastPara="0" vert="horz" wrap="square" lIns="228600" tIns="228600" rIns="228600" bIns="228600" numCol="1" spcCol="1270" anchor="ctr" anchorCtr="0">
          <a:noAutofit/>
        </a:bodyPr>
        <a:lstStyle/>
        <a:p>
          <a:pPr lvl="0" algn="ctr" defTabSz="2667000" rtl="1">
            <a:lnSpc>
              <a:spcPct val="90000"/>
            </a:lnSpc>
            <a:spcBef>
              <a:spcPct val="0"/>
            </a:spcBef>
            <a:spcAft>
              <a:spcPct val="35000"/>
            </a:spcAft>
          </a:pPr>
          <a:r>
            <a:rPr lang="en-US" sz="6000" kern="1200" dirty="0" smtClean="0"/>
            <a:t>WHAT IS IFRS?</a:t>
          </a:r>
          <a:endParaRPr lang="fa-IR" sz="6000" kern="1200" dirty="0"/>
        </a:p>
      </dsp:txBody>
      <dsp:txXfrm>
        <a:off x="284606" y="55985"/>
        <a:ext cx="7736655" cy="103489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a-IR" smtClean="0"/>
              <a:t>کارگاه آشنایی با استانداردهای بین المللی گزارشگری مالی </a:t>
            </a: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1CFD95-1A50-4DED-B25D-6FD34985AF44}" type="datetimeFigureOut">
              <a:rPr lang="en-US" smtClean="0"/>
              <a:t>19/01/26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a-IR" smtClean="0"/>
              <a:t>مهدی محمودی</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ED1063-9AC3-4AC4-B8E1-AA838CBAEEF5}" type="slidenum">
              <a:rPr lang="en-US" smtClean="0"/>
              <a:t>‹#›</a:t>
            </a:fld>
            <a:endParaRPr lang="en-US"/>
          </a:p>
        </p:txBody>
      </p:sp>
    </p:spTree>
    <p:extLst>
      <p:ext uri="{BB962C8B-B14F-4D97-AF65-F5344CB8AC3E}">
        <p14:creationId xmlns:p14="http://schemas.microsoft.com/office/powerpoint/2010/main" val="300844603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a-IR" smtClean="0"/>
              <a:t>کارگاه آشنایی با استانداردهای بین المللی گزارشگری مالی </a:t>
            </a: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6722EF-6F22-4140-86BA-C926AC93B3EA}" type="datetimeFigureOut">
              <a:rPr lang="en-US" smtClean="0"/>
              <a:t>19/01/26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a-IR" smtClean="0"/>
              <a:t>مهدی محمودی</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1E98CF-0558-4C8F-A539-F5D6C46E8038}" type="slidenum">
              <a:rPr lang="en-US" smtClean="0"/>
              <a:t>‹#›</a:t>
            </a:fld>
            <a:endParaRPr lang="en-US"/>
          </a:p>
        </p:txBody>
      </p:sp>
    </p:spTree>
    <p:extLst>
      <p:ext uri="{BB962C8B-B14F-4D97-AF65-F5344CB8AC3E}">
        <p14:creationId xmlns:p14="http://schemas.microsoft.com/office/powerpoint/2010/main" val="317723992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02BB4F16-A88E-4CD4-A6F5-4B39D870C60D}" type="datetime1">
              <a:rPr lang="en-US" smtClean="0"/>
              <a:t>19/01/26</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r>
              <a:rPr lang="fa-IR" smtClean="0"/>
              <a:t>کارگاه آشنایی با استانداردهای بین المللی گزارشگری مالی، مهدی محمودی</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71E36327-BA36-4BBD-B5C6-8600995613B7}" type="datetime1">
              <a:rPr lang="en-US" smtClean="0"/>
              <a:t>19/01/26</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22FB3044-D43A-44BC-8E07-1FE00D996611}" type="datetime1">
              <a:rPr lang="en-US" smtClean="0"/>
              <a:t>19/01/26</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3AC0E122-E4ED-4F4E-8909-59F2D33591AE}" type="datetime1">
              <a:rPr lang="en-US" smtClean="0"/>
              <a:t>19/01/26</a:t>
            </a:fld>
            <a:endParaRPr lang="en-US"/>
          </a:p>
        </p:txBody>
      </p:sp>
      <p:sp>
        <p:nvSpPr>
          <p:cNvPr id="11" name="Slide Number Placeholder 10"/>
          <p:cNvSpPr>
            <a:spLocks noGrp="1"/>
          </p:cNvSpPr>
          <p:nvPr>
            <p:ph type="sldNum" sz="quarter" idx="11"/>
          </p:nvPr>
        </p:nvSpPr>
        <p:spPr/>
        <p:txBody>
          <a:bodyPr/>
          <a:lstStyle/>
          <a:p>
            <a:fld id="{B6F15528-21DE-4FAA-801E-634DDDAF4B2B}" type="slidenum">
              <a:rPr lang="en-US" smtClean="0"/>
              <a:pPr/>
              <a:t>‹#›</a:t>
            </a:fld>
            <a:endParaRPr lang="en-US"/>
          </a:p>
        </p:txBody>
      </p:sp>
      <p:sp>
        <p:nvSpPr>
          <p:cNvPr id="12" name="Footer Placeholder 11"/>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7E94F407-67B7-497D-A6A1-9F46F9F97838}" type="datetime1">
              <a:rPr lang="en-US" smtClean="0"/>
              <a:t>19/01/26</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838200" y="6296248"/>
            <a:ext cx="2820987" cy="152400"/>
          </a:xfrm>
        </p:spPr>
        <p:txBody>
          <a:bodyPr/>
          <a:lstStyle/>
          <a:p>
            <a:r>
              <a:rPr lang="fa-IR" smtClean="0"/>
              <a:t>کارگاه آشنایی با استانداردهای بین المللی گزارشگری مالی، مهدی محمودی</a:t>
            </a:r>
            <a:endParaRPr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726BEC52-633E-402C-B16D-E40AB5D54B63}" type="datetime1">
              <a:rPr lang="en-US" smtClean="0"/>
              <a:t>19/01/26</a:t>
            </a:fld>
            <a:endParaRPr lang="en-US"/>
          </a:p>
        </p:txBody>
      </p:sp>
      <p:sp>
        <p:nvSpPr>
          <p:cNvPr id="13" name="Slide Number Placeholder 12"/>
          <p:cNvSpPr>
            <a:spLocks noGrp="1"/>
          </p:cNvSpPr>
          <p:nvPr>
            <p:ph type="sldNum" sz="quarter" idx="11"/>
          </p:nvPr>
        </p:nvSpPr>
        <p:spPr/>
        <p:txBody>
          <a:body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B5EADF57-31DE-4DD7-B89F-2FE122150F0B}" type="datetime1">
              <a:rPr lang="en-US" smtClean="0"/>
              <a:t>19/01/26</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6" name="Footer Placeholder 15"/>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9172E01F-7210-4A66-8FB4-9E916A135A29}" type="datetime1">
              <a:rPr lang="en-US" smtClean="0"/>
              <a:t>19/01/26</a:t>
            </a:fld>
            <a:endParaRPr lang="en-US"/>
          </a:p>
        </p:txBody>
      </p:sp>
      <p:sp>
        <p:nvSpPr>
          <p:cNvPr id="10" name="Slide Number Placeholder 9"/>
          <p:cNvSpPr>
            <a:spLocks noGrp="1"/>
          </p:cNvSpPr>
          <p:nvPr>
            <p:ph type="sldNum" sz="quarter" idx="11"/>
          </p:nvPr>
        </p:nvSpPr>
        <p:spPr/>
        <p:txBody>
          <a:bodyPr/>
          <a:lstStyle/>
          <a:p>
            <a:fld id="{B6F15528-21DE-4FAA-801E-634DDDAF4B2B}" type="slidenum">
              <a:rPr lang="en-US" smtClean="0"/>
              <a:pPr/>
              <a:t>‹#›</a:t>
            </a:fld>
            <a:endParaRPr lang="en-US"/>
          </a:p>
        </p:txBody>
      </p:sp>
      <p:sp>
        <p:nvSpPr>
          <p:cNvPr id="11" name="Footer Placeholder 10"/>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3A5E6ED4-8E3B-4825-A89B-BD24C60B9FB1}" type="datetime1">
              <a:rPr lang="en-US" smtClean="0"/>
              <a:t>19/01/26</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5484236B-62E9-4D14-8E6C-AE02823CC850}" type="datetime1">
              <a:rPr lang="en-US" smtClean="0"/>
              <a:t>19/01/26</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02E94019-C451-4E44-B22A-998D78793D08}" type="datetime1">
              <a:rPr lang="en-US" smtClean="0"/>
              <a:t>19/01/26</a:t>
            </a:fld>
            <a:endParaRPr lang="en-US"/>
          </a:p>
        </p:txBody>
      </p:sp>
      <p:sp>
        <p:nvSpPr>
          <p:cNvPr id="17" name="Slide Number Placeholder 16"/>
          <p:cNvSpPr>
            <a:spLocks noGrp="1"/>
          </p:cNvSpPr>
          <p:nvPr>
            <p:ph type="sldNum" sz="quarter" idx="11"/>
          </p:nvPr>
        </p:nvSpPr>
        <p:spPr/>
        <p:txBody>
          <a:bodyPr/>
          <a:lstStyle/>
          <a:p>
            <a:fld id="{B6F15528-21DE-4FAA-801E-634DDDAF4B2B}" type="slidenum">
              <a:rPr lang="en-US" smtClean="0"/>
              <a:pPr/>
              <a:t>‹#›</a:t>
            </a:fld>
            <a:endParaRPr lang="en-US"/>
          </a:p>
        </p:txBody>
      </p:sp>
      <p:sp>
        <p:nvSpPr>
          <p:cNvPr id="18" name="Footer Placeholder 17"/>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B6F15528-21DE-4FAA-801E-634DDDAF4B2B}" type="slidenum">
              <a:rPr lang="en-US" smtClean="0"/>
              <a:pPr/>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F8431732-20EA-495A-A759-9AD741FAD40E}" type="datetime1">
              <a:rPr lang="en-US" smtClean="0"/>
              <a:t>19/01/26</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r>
              <a:rPr lang="fa-IR" smtClean="0"/>
              <a:t>کارگاه آشنایی با استانداردهای بین المللی گزارشگری مالی، مهدی محمودی</a:t>
            </a:r>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hf hdr="0" dt="0"/>
  <p:txStyles>
    <p:titleStyle>
      <a:lvl1pPr algn="r" defTabSz="914400" rtl="1"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r" defTabSz="914400" rtl="1"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r" defTabSz="914400" rtl="1"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r" defTabSz="914400" rtl="1"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r" defTabSz="914400" rtl="1"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r" defTabSz="914400" rtl="1"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r" defTabSz="914400" rtl="1"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r" defTabSz="914400" rtl="1"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r" defTabSz="914400" rtl="1"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r" defTabSz="914400" rtl="1"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slide" Target="slide19.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International_Accounting_Standards_Board" TargetMode="External"/><Relationship Id="rId2" Type="http://schemas.openxmlformats.org/officeDocument/2006/relationships/hyperlink" Target="https://en.wikipedia.org/wiki/London" TargetMode="External"/><Relationship Id="rId1" Type="http://schemas.openxmlformats.org/officeDocument/2006/relationships/slideLayout" Target="../slideLayouts/slideLayout2.xml"/><Relationship Id="rId4" Type="http://schemas.openxmlformats.org/officeDocument/2006/relationships/hyperlink" Target="https://en.wikipedia.org/wiki/International_Accounting_Standard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118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2"/>
          </p:nvPr>
        </p:nvSpPr>
        <p:spPr>
          <a:xfrm>
            <a:off x="381000" y="5867400"/>
            <a:ext cx="8229600" cy="581248"/>
          </a:xfrm>
        </p:spPr>
        <p:txBody>
          <a:bodyPr/>
          <a:lstStyle/>
          <a:p>
            <a:endParaRPr lang="en-US" sz="2400" b="1" dirty="0">
              <a:cs typeface="B Nazanin" panose="00000400000000000000" pitchFamily="2" charset="-78"/>
            </a:endParaRPr>
          </a:p>
        </p:txBody>
      </p:sp>
      <p:sp>
        <p:nvSpPr>
          <p:cNvPr id="3" name="Slide Number Placeholder 2"/>
          <p:cNvSpPr>
            <a:spLocks noGrp="1"/>
          </p:cNvSpPr>
          <p:nvPr>
            <p:ph type="sldNum" sz="quarter" idx="11"/>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4003494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6934200" cy="5715000"/>
          </a:xfrm>
          <a:noFill/>
          <a:ln>
            <a:noFill/>
          </a:ln>
        </p:spPr>
        <p:style>
          <a:lnRef idx="0">
            <a:scrgbClr r="0" g="0" b="0"/>
          </a:lnRef>
          <a:fillRef idx="0">
            <a:scrgbClr r="0" g="0" b="0"/>
          </a:fillRef>
          <a:effectRef idx="0">
            <a:scrgbClr r="0" g="0" b="0"/>
          </a:effectRef>
          <a:fontRef idx="minor">
            <a:schemeClr val="dk1"/>
          </a:fontRef>
        </p:style>
        <p:txBody>
          <a:bodyPr>
            <a:noAutofit/>
          </a:bodyPr>
          <a:lstStyle/>
          <a:p>
            <a:pPr marL="0" indent="0" algn="just">
              <a:buNone/>
            </a:pPr>
            <a:r>
              <a:rPr lang="fa-IR" sz="2400" dirty="0" smtClean="0">
                <a:cs typeface="B Koodak" pitchFamily="2" charset="-78"/>
              </a:rPr>
              <a:t>مصوبه </a:t>
            </a:r>
            <a:r>
              <a:rPr lang="fa-IR" sz="2400" dirty="0">
                <a:cs typeface="B Koodak" pitchFamily="2" charset="-78"/>
              </a:rPr>
              <a:t>مجمع عمومی سازمان حسابرسی مورخ 1395/5/12 در زمینه اجرای استانداردهای بین المللی گزارشگری مالی به شرح زیر می باشد:</a:t>
            </a:r>
          </a:p>
          <a:p>
            <a:pPr marL="0" indent="0" algn="just">
              <a:buNone/>
            </a:pPr>
            <a:endParaRPr lang="fa-IR" sz="2400" dirty="0">
              <a:cs typeface="B Koodak" pitchFamily="2" charset="-78"/>
            </a:endParaRPr>
          </a:p>
          <a:p>
            <a:pPr marL="0" indent="0" algn="just">
              <a:buNone/>
            </a:pPr>
            <a:r>
              <a:rPr lang="fa-IR" sz="2400" dirty="0">
                <a:cs typeface="B Koodak" pitchFamily="2" charset="-78"/>
              </a:rPr>
              <a:t>1- از ابتدای سال 1395 آن دسته از شرکتهایی که سازمان بورس و اوراق بهادار تعیین می کند و کلیه بانکها و موسسات مالی دولتی و غیردولتی، ملزم به تهیه صورتهای مالی تلفیقی سال 1395 بر </a:t>
            </a:r>
            <a:r>
              <a:rPr lang="fa-IR" sz="2400" dirty="0" smtClean="0">
                <a:cs typeface="B Koodak" pitchFamily="2" charset="-78"/>
              </a:rPr>
              <a:t>اساس</a:t>
            </a:r>
            <a:r>
              <a:rPr lang="en-US" sz="2400" dirty="0" smtClean="0">
                <a:cs typeface="B Koodak" pitchFamily="2" charset="-78"/>
              </a:rPr>
              <a:t>IFRS </a:t>
            </a:r>
            <a:r>
              <a:rPr lang="fa-IR" sz="2400" dirty="0" smtClean="0">
                <a:cs typeface="B Koodak" pitchFamily="2" charset="-78"/>
              </a:rPr>
              <a:t> هستند</a:t>
            </a:r>
            <a:r>
              <a:rPr lang="fa-IR" sz="2400" dirty="0">
                <a:cs typeface="B Koodak" pitchFamily="2" charset="-78"/>
              </a:rPr>
              <a:t>. برای سایر شرکتها تهیه صورتهای مالی مبتنی بر استانداردهای بین المللی گزارشگری مالی مجازمی باشد.</a:t>
            </a:r>
          </a:p>
          <a:p>
            <a:pPr marL="0" indent="0" algn="just">
              <a:buNone/>
            </a:pPr>
            <a:endParaRPr lang="fa-IR" sz="2400" dirty="0">
              <a:cs typeface="B Koodak" pitchFamily="2" charset="-78"/>
            </a:endParaRPr>
          </a:p>
          <a:p>
            <a:pPr marL="0" indent="0" algn="just">
              <a:buNone/>
            </a:pPr>
            <a:r>
              <a:rPr lang="fa-IR" sz="2400" dirty="0">
                <a:cs typeface="B Koodak" pitchFamily="2" charset="-78"/>
              </a:rPr>
              <a:t>2- سایر ناشران بزرگ ثبت شده نزد سازمان بورس و اوراق بهادار که متعاقبا توسط سازمان بورس و اوراق بهادار تعیین می شود، ملزم به تهیه صورتهای مالی تلفیقی سال مالی 1396 بر اساس استانداردهای بین المللی گزارشگری مالی خواهند بود. بدیهی است برای سایر شرکتها این امر مجاز می باشد.</a:t>
            </a:r>
            <a:endParaRPr lang="en-US" sz="2400" dirty="0">
              <a:cs typeface="B Koodak" pitchFamily="2" charset="-78"/>
            </a:endParaRPr>
          </a:p>
        </p:txBody>
      </p:sp>
      <p:sp>
        <p:nvSpPr>
          <p:cNvPr id="2" name="Title 1"/>
          <p:cNvSpPr>
            <a:spLocks noGrp="1"/>
          </p:cNvSpPr>
          <p:nvPr>
            <p:ph type="title"/>
          </p:nvPr>
        </p:nvSpPr>
        <p:spPr>
          <a:xfrm>
            <a:off x="7239000" y="457200"/>
            <a:ext cx="1295400" cy="5715000"/>
          </a:xfrm>
        </p:spPr>
        <p:style>
          <a:lnRef idx="1">
            <a:schemeClr val="accent3"/>
          </a:lnRef>
          <a:fillRef idx="2">
            <a:schemeClr val="accent3"/>
          </a:fillRef>
          <a:effectRef idx="1">
            <a:schemeClr val="accent3"/>
          </a:effectRef>
          <a:fontRef idx="minor">
            <a:schemeClr val="dk1"/>
          </a:fontRef>
        </p:style>
        <p:txBody>
          <a:bodyPr>
            <a:normAutofit/>
          </a:bodyPr>
          <a:lstStyle/>
          <a:p>
            <a:r>
              <a:rPr lang="fa-IR" dirty="0" smtClean="0">
                <a:cs typeface="B Titr" pitchFamily="2" charset="-78"/>
              </a:rPr>
              <a:t>ضرورت</a:t>
            </a:r>
            <a:r>
              <a:rPr lang="fa-IR" dirty="0"/>
              <a:t/>
            </a:r>
            <a:br>
              <a:rPr lang="fa-IR" dirty="0"/>
            </a:br>
            <a:endParaRPr lang="en-US" dirty="0"/>
          </a:p>
        </p:txBody>
      </p:sp>
      <p:sp>
        <p:nvSpPr>
          <p:cNvPr id="4" name="Footer Placeholder 3"/>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3850639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6248400" cy="5714999"/>
          </a:xfrm>
        </p:spPr>
        <p:txBody>
          <a:bodyPr/>
          <a:lstStyle/>
          <a:p>
            <a:pPr>
              <a:lnSpc>
                <a:spcPct val="200000"/>
              </a:lnSpc>
            </a:pPr>
            <a:r>
              <a:rPr lang="fa-IR" sz="2400" dirty="0">
                <a:cs typeface="B Koodak" pitchFamily="2" charset="-78"/>
              </a:rPr>
              <a:t>مهم‌ترین منابع تولیدی این بنیاد عبارت‌اند </a:t>
            </a:r>
            <a:r>
              <a:rPr lang="fa-IR" sz="2400" dirty="0" smtClean="0">
                <a:cs typeface="B Koodak" pitchFamily="2" charset="-78"/>
              </a:rPr>
              <a:t>از:</a:t>
            </a:r>
            <a:endParaRPr lang="fa-IR" sz="2400" dirty="0">
              <a:cs typeface="B Koodak" pitchFamily="2" charset="-78"/>
            </a:endParaRPr>
          </a:p>
          <a:p>
            <a:pPr>
              <a:lnSpc>
                <a:spcPct val="200000"/>
              </a:lnSpc>
            </a:pPr>
            <a:endParaRPr lang="fa-IR" dirty="0">
              <a:cs typeface="B Koodak" pitchFamily="2" charset="-78"/>
            </a:endParaRPr>
          </a:p>
          <a:p>
            <a:pPr>
              <a:lnSpc>
                <a:spcPct val="200000"/>
              </a:lnSpc>
            </a:pPr>
            <a:r>
              <a:rPr lang="fa-IR" dirty="0">
                <a:cs typeface="B Koodak" pitchFamily="2" charset="-78"/>
              </a:rPr>
              <a:t>استانداردهای حسابداری بین‌المللی </a:t>
            </a:r>
            <a:r>
              <a:rPr lang="en-US" dirty="0" smtClean="0">
                <a:cs typeface="B Koodak" pitchFamily="2" charset="-78"/>
              </a:rPr>
              <a:t>IAS</a:t>
            </a:r>
            <a:endParaRPr lang="en-US" dirty="0">
              <a:cs typeface="B Koodak" pitchFamily="2" charset="-78"/>
            </a:endParaRPr>
          </a:p>
          <a:p>
            <a:pPr>
              <a:lnSpc>
                <a:spcPct val="200000"/>
              </a:lnSpc>
            </a:pPr>
            <a:r>
              <a:rPr lang="fa-IR" dirty="0">
                <a:cs typeface="B Koodak" pitchFamily="2" charset="-78"/>
              </a:rPr>
              <a:t>استانداردهای گزارشگری مالی بین‌المللی </a:t>
            </a:r>
            <a:r>
              <a:rPr lang="fa-IR" dirty="0" smtClean="0">
                <a:cs typeface="B Koodak" pitchFamily="2" charset="-78"/>
              </a:rPr>
              <a:t> </a:t>
            </a:r>
            <a:r>
              <a:rPr lang="en-US" dirty="0" smtClean="0">
                <a:cs typeface="B Koodak" pitchFamily="2" charset="-78"/>
              </a:rPr>
              <a:t>IFRSs</a:t>
            </a:r>
            <a:r>
              <a:rPr lang="fa-IR" dirty="0" smtClean="0">
                <a:cs typeface="B Koodak" pitchFamily="2" charset="-78"/>
              </a:rPr>
              <a:t> که </a:t>
            </a:r>
            <a:r>
              <a:rPr lang="fa-IR" dirty="0">
                <a:cs typeface="B Koodak" pitchFamily="2" charset="-78"/>
              </a:rPr>
              <a:t>از ۲۰۰۱ جایگزین استانداردهای حسابداری بین‌المللی شدند؛</a:t>
            </a:r>
          </a:p>
          <a:p>
            <a:pPr>
              <a:lnSpc>
                <a:spcPct val="200000"/>
              </a:lnSpc>
            </a:pPr>
            <a:r>
              <a:rPr lang="fa-IR" dirty="0">
                <a:cs typeface="B Koodak" pitchFamily="2" charset="-78"/>
              </a:rPr>
              <a:t>تفسیرهای استانداردهای گزارشگری مالی </a:t>
            </a:r>
            <a:r>
              <a:rPr lang="fa-IR" dirty="0" smtClean="0">
                <a:cs typeface="B Koodak" pitchFamily="2" charset="-78"/>
              </a:rPr>
              <a:t>بین‌المللی </a:t>
            </a:r>
            <a:r>
              <a:rPr lang="en-US" dirty="0" smtClean="0">
                <a:cs typeface="B Koodak" pitchFamily="2" charset="-78"/>
              </a:rPr>
              <a:t>IFRICs </a:t>
            </a:r>
            <a:r>
              <a:rPr lang="fa-IR" dirty="0" smtClean="0">
                <a:cs typeface="B Koodak" pitchFamily="2" charset="-78"/>
              </a:rPr>
              <a:t> و</a:t>
            </a:r>
            <a:endParaRPr lang="fa-IR" dirty="0">
              <a:cs typeface="B Koodak" pitchFamily="2" charset="-78"/>
            </a:endParaRPr>
          </a:p>
          <a:p>
            <a:endParaRPr lang="en-US" dirty="0"/>
          </a:p>
        </p:txBody>
      </p:sp>
      <p:sp>
        <p:nvSpPr>
          <p:cNvPr id="3" name="Title 2"/>
          <p:cNvSpPr>
            <a:spLocks noGrp="1"/>
          </p:cNvSpPr>
          <p:nvPr>
            <p:ph type="title"/>
          </p:nvPr>
        </p:nvSpPr>
        <p:spPr>
          <a:xfrm>
            <a:off x="6705600" y="457200"/>
            <a:ext cx="1905000" cy="5715000"/>
          </a:xfrm>
        </p:spPr>
        <p:txBody>
          <a:bodyPr/>
          <a:lstStyle/>
          <a:p>
            <a:r>
              <a:rPr lang="fa-IR" dirty="0"/>
              <a:t>آشنایی با بنیاد </a:t>
            </a:r>
            <a:r>
              <a:rPr lang="en-US" dirty="0" smtClean="0"/>
              <a:t>IFRS</a:t>
            </a:r>
            <a:endParaRPr lang="en-US" dirty="0"/>
          </a:p>
        </p:txBody>
      </p:sp>
      <p:sp>
        <p:nvSpPr>
          <p:cNvPr id="4" name="Title 1"/>
          <p:cNvSpPr txBox="1">
            <a:spLocks/>
          </p:cNvSpPr>
          <p:nvPr/>
        </p:nvSpPr>
        <p:spPr>
          <a:xfrm>
            <a:off x="6934200" y="457200"/>
            <a:ext cx="1676400" cy="5715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r" defTabSz="914400" rtl="1" eaLnBrk="1" latinLnBrk="0" hangingPunct="1">
              <a:spcBef>
                <a:spcPct val="0"/>
              </a:spcBef>
              <a:buNone/>
              <a:defRPr sz="2800" kern="1200">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150000"/>
              </a:lnSpc>
            </a:pPr>
            <a:r>
              <a:rPr lang="fa-IR" smtClean="0">
                <a:cs typeface="B Koodak" pitchFamily="2" charset="-78"/>
              </a:rPr>
              <a:t>آشنایی با بنیاد </a:t>
            </a:r>
            <a:r>
              <a:rPr lang="en-US" smtClean="0">
                <a:cs typeface="B Koodak" pitchFamily="2" charset="-78"/>
              </a:rPr>
              <a:t>IFRS</a:t>
            </a:r>
            <a:endParaRPr lang="en-US" dirty="0">
              <a:cs typeface="B Koodak" pitchFamily="2" charset="-78"/>
            </a:endParaRPr>
          </a:p>
        </p:txBody>
      </p:sp>
      <p:sp>
        <p:nvSpPr>
          <p:cNvPr id="5" name="Footer Placeholder 4"/>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
        <p:nvSpPr>
          <p:cNvPr id="6" name="Slide Number Placeholder 5"/>
          <p:cNvSpPr>
            <a:spLocks noGrp="1"/>
          </p:cNvSpPr>
          <p:nvPr>
            <p:ph type="sldNum" sz="quarter" idx="11"/>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173719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52400"/>
            <a:ext cx="8686800" cy="6553200"/>
          </a:xfrm>
        </p:spPr>
        <p:txBody>
          <a:bodyPr/>
          <a:lstStyle/>
          <a:p>
            <a:endParaRPr lang="fa-IR" dirty="0"/>
          </a:p>
        </p:txBody>
      </p:sp>
      <p:sp>
        <p:nvSpPr>
          <p:cNvPr id="4" name="Rounded Rectangle 3">
            <a:hlinkClick r:id="rId2" action="ppaction://hlinksldjump"/>
          </p:cNvPr>
          <p:cNvSpPr/>
          <p:nvPr/>
        </p:nvSpPr>
        <p:spPr>
          <a:xfrm>
            <a:off x="937147" y="152400"/>
            <a:ext cx="3731524" cy="9906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b="1" dirty="0">
                <a:solidFill>
                  <a:schemeClr val="tx1"/>
                </a:solidFill>
              </a:rPr>
              <a:t>IFRS Foundation Monitoring Board</a:t>
            </a:r>
          </a:p>
        </p:txBody>
      </p:sp>
      <p:sp>
        <p:nvSpPr>
          <p:cNvPr id="5" name="Rounded Rectangle 4"/>
          <p:cNvSpPr/>
          <p:nvPr/>
        </p:nvSpPr>
        <p:spPr>
          <a:xfrm>
            <a:off x="5181600" y="152400"/>
            <a:ext cx="3581400" cy="9906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1" anchor="ctr"/>
          <a:lstStyle/>
          <a:p>
            <a:pPr lvl="0" algn="ctr" rtl="1">
              <a:defRPr/>
            </a:pPr>
            <a:r>
              <a:rPr lang="en-US" b="1" dirty="0">
                <a:solidFill>
                  <a:schemeClr val="tx1"/>
                </a:solidFill>
              </a:rPr>
              <a:t>3. Public accountability</a:t>
            </a:r>
          </a:p>
        </p:txBody>
      </p:sp>
      <p:sp>
        <p:nvSpPr>
          <p:cNvPr id="6" name="Rounded Rectangle 5"/>
          <p:cNvSpPr/>
          <p:nvPr/>
        </p:nvSpPr>
        <p:spPr>
          <a:xfrm>
            <a:off x="937148" y="3177937"/>
            <a:ext cx="2855224" cy="9906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lvl="0" algn="ctr" rtl="1"/>
            <a:r>
              <a:rPr lang="en-US" b="1" dirty="0">
                <a:solidFill>
                  <a:prstClr val="black"/>
                </a:solidFill>
              </a:rPr>
              <a:t>IFRS Foundation</a:t>
            </a:r>
          </a:p>
        </p:txBody>
      </p:sp>
      <p:sp>
        <p:nvSpPr>
          <p:cNvPr id="7" name="Rounded Rectangle 6"/>
          <p:cNvSpPr/>
          <p:nvPr/>
        </p:nvSpPr>
        <p:spPr>
          <a:xfrm>
            <a:off x="5181600" y="1742367"/>
            <a:ext cx="3581400" cy="9906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1" anchor="ctr"/>
          <a:lstStyle/>
          <a:p>
            <a:pPr lvl="0" algn="ctr" rtl="1"/>
            <a:r>
              <a:rPr lang="en-US" b="1" dirty="0">
                <a:solidFill>
                  <a:prstClr val="black"/>
                </a:solidFill>
              </a:rPr>
              <a:t>2. Governance and oversight</a:t>
            </a:r>
          </a:p>
        </p:txBody>
      </p:sp>
      <p:sp>
        <p:nvSpPr>
          <p:cNvPr id="8" name="Rounded Rectangle 7">
            <a:hlinkClick r:id="rId3" action="ppaction://hlinksldjump"/>
          </p:cNvPr>
          <p:cNvSpPr/>
          <p:nvPr/>
        </p:nvSpPr>
        <p:spPr>
          <a:xfrm>
            <a:off x="937147" y="1742367"/>
            <a:ext cx="3731525" cy="990600"/>
          </a:xfrm>
          <a:prstGeom prst="round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1" anchor="ctr"/>
          <a:lstStyle/>
          <a:p>
            <a:pPr lvl="0" algn="ctr" rtl="1"/>
            <a:r>
              <a:rPr lang="en-US" b="1" dirty="0">
                <a:solidFill>
                  <a:prstClr val="black"/>
                </a:solidFill>
              </a:rPr>
              <a:t>IFRS Foundation Trustees</a:t>
            </a:r>
          </a:p>
        </p:txBody>
      </p:sp>
      <p:sp>
        <p:nvSpPr>
          <p:cNvPr id="9" name="Rounded Rectangle 8">
            <a:hlinkClick r:id="rId4" action="ppaction://hlinksldjump"/>
          </p:cNvPr>
          <p:cNvSpPr/>
          <p:nvPr/>
        </p:nvSpPr>
        <p:spPr>
          <a:xfrm>
            <a:off x="937148" y="4379794"/>
            <a:ext cx="2855224" cy="110660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b="1" dirty="0">
                <a:solidFill>
                  <a:prstClr val="black"/>
                </a:solidFill>
              </a:rPr>
              <a:t>International Accounting</a:t>
            </a:r>
            <a:br>
              <a:rPr lang="en-US" b="1" dirty="0">
                <a:solidFill>
                  <a:prstClr val="black"/>
                </a:solidFill>
              </a:rPr>
            </a:br>
            <a:r>
              <a:rPr lang="en-US" b="1" dirty="0">
                <a:solidFill>
                  <a:prstClr val="black"/>
                </a:solidFill>
              </a:rPr>
              <a:t>Standards Board</a:t>
            </a:r>
            <a:endParaRPr lang="fa-IR" b="1" dirty="0"/>
          </a:p>
        </p:txBody>
      </p:sp>
      <p:sp>
        <p:nvSpPr>
          <p:cNvPr id="10" name="Rounded Rectangle 9">
            <a:hlinkClick r:id="rId5" action="ppaction://hlinksldjump"/>
          </p:cNvPr>
          <p:cNvSpPr/>
          <p:nvPr/>
        </p:nvSpPr>
        <p:spPr>
          <a:xfrm>
            <a:off x="937147" y="5715000"/>
            <a:ext cx="2855225" cy="9906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lvl="0" algn="ctr" rtl="1"/>
            <a:r>
              <a:rPr lang="en-US" b="1" dirty="0">
                <a:solidFill>
                  <a:prstClr val="black"/>
                </a:solidFill>
              </a:rPr>
              <a:t>IFRS Interpretations </a:t>
            </a:r>
            <a:r>
              <a:rPr lang="en-US" b="1" dirty="0" smtClean="0">
                <a:solidFill>
                  <a:prstClr val="black"/>
                </a:solidFill>
              </a:rPr>
              <a:t>Committee</a:t>
            </a:r>
            <a:endParaRPr lang="en-US" b="1" dirty="0">
              <a:solidFill>
                <a:prstClr val="black"/>
              </a:solidFill>
            </a:endParaRPr>
          </a:p>
        </p:txBody>
      </p:sp>
      <p:sp>
        <p:nvSpPr>
          <p:cNvPr id="11" name="Rounded Rectangle 10">
            <a:hlinkClick r:id="rId6" action="ppaction://hlinksldjump"/>
          </p:cNvPr>
          <p:cNvSpPr/>
          <p:nvPr/>
        </p:nvSpPr>
        <p:spPr>
          <a:xfrm>
            <a:off x="1" y="1742366"/>
            <a:ext cx="838200" cy="4963233"/>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vert="vert270" rtlCol="1" anchor="ctr"/>
          <a:lstStyle/>
          <a:p>
            <a:pPr lvl="0" algn="ctr" rtl="1"/>
            <a:r>
              <a:rPr lang="en-US" b="1" dirty="0">
                <a:solidFill>
                  <a:prstClr val="black"/>
                </a:solidFill>
              </a:rPr>
              <a:t>IFRS Advisory Council</a:t>
            </a:r>
          </a:p>
        </p:txBody>
      </p:sp>
      <p:sp>
        <p:nvSpPr>
          <p:cNvPr id="12" name="Rounded Rectangle 11">
            <a:hlinkClick r:id="rId7" action="ppaction://hlinksldjump"/>
          </p:cNvPr>
          <p:cNvSpPr/>
          <p:nvPr/>
        </p:nvSpPr>
        <p:spPr>
          <a:xfrm>
            <a:off x="3917476" y="3177936"/>
            <a:ext cx="1922628" cy="3527663"/>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lvl="0" algn="ctr" rtl="1"/>
            <a:r>
              <a:rPr lang="en-US" b="1" dirty="0" smtClean="0">
                <a:solidFill>
                  <a:prstClr val="black"/>
                </a:solidFill>
              </a:rPr>
              <a:t>ASAF (Accounting </a:t>
            </a:r>
            <a:r>
              <a:rPr lang="en-US" b="1" dirty="0">
                <a:solidFill>
                  <a:prstClr val="black"/>
                </a:solidFill>
              </a:rPr>
              <a:t>Standards Advisory </a:t>
            </a:r>
            <a:r>
              <a:rPr lang="en-US" b="1" dirty="0" smtClean="0">
                <a:solidFill>
                  <a:prstClr val="black"/>
                </a:solidFill>
              </a:rPr>
              <a:t>Forum)</a:t>
            </a:r>
            <a:endParaRPr lang="en-US" b="1" dirty="0">
              <a:solidFill>
                <a:prstClr val="black"/>
              </a:solidFill>
            </a:endParaRPr>
          </a:p>
        </p:txBody>
      </p:sp>
      <p:sp>
        <p:nvSpPr>
          <p:cNvPr id="13" name="Rounded Rectangle 12"/>
          <p:cNvSpPr/>
          <p:nvPr/>
        </p:nvSpPr>
        <p:spPr>
          <a:xfrm>
            <a:off x="5979994" y="3177936"/>
            <a:ext cx="2783006" cy="352766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1" anchor="ctr"/>
          <a:lstStyle/>
          <a:p>
            <a:pPr lvl="0" algn="ctr">
              <a:lnSpc>
                <a:spcPct val="150000"/>
              </a:lnSpc>
            </a:pPr>
            <a:r>
              <a:rPr lang="en-US" b="1" dirty="0" smtClean="0">
                <a:solidFill>
                  <a:prstClr val="black"/>
                </a:solidFill>
              </a:rPr>
              <a:t>1. Independent </a:t>
            </a:r>
            <a:r>
              <a:rPr lang="en-US" b="1" dirty="0">
                <a:solidFill>
                  <a:prstClr val="black"/>
                </a:solidFill>
              </a:rPr>
              <a:t>standard-setting</a:t>
            </a:r>
            <a:br>
              <a:rPr lang="en-US" b="1" dirty="0">
                <a:solidFill>
                  <a:prstClr val="black"/>
                </a:solidFill>
              </a:rPr>
            </a:br>
            <a:r>
              <a:rPr lang="en-US" b="1" dirty="0">
                <a:solidFill>
                  <a:prstClr val="black"/>
                </a:solidFill>
              </a:rPr>
              <a:t>and related activities</a:t>
            </a:r>
            <a:br>
              <a:rPr lang="en-US" b="1" dirty="0">
                <a:solidFill>
                  <a:prstClr val="black"/>
                </a:solidFill>
              </a:rPr>
            </a:br>
            <a:r>
              <a:rPr lang="en-US" b="1" dirty="0">
                <a:solidFill>
                  <a:prstClr val="black"/>
                </a:solidFill>
              </a:rPr>
              <a:t>image-description </a:t>
            </a:r>
            <a:br>
              <a:rPr lang="en-US" b="1" dirty="0">
                <a:solidFill>
                  <a:prstClr val="black"/>
                </a:solidFill>
              </a:rPr>
            </a:br>
            <a:endParaRPr lang="en-US" b="1" dirty="0">
              <a:solidFill>
                <a:prstClr val="black"/>
              </a:solidFill>
            </a:endParaRPr>
          </a:p>
        </p:txBody>
      </p:sp>
      <p:sp>
        <p:nvSpPr>
          <p:cNvPr id="3" name="Footer Placeholder 2"/>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782719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10400" y="457200"/>
            <a:ext cx="1676400" cy="5715000"/>
          </a:xfrm>
        </p:spPr>
        <p:style>
          <a:lnRef idx="1">
            <a:schemeClr val="accent3"/>
          </a:lnRef>
          <a:fillRef idx="2">
            <a:schemeClr val="accent3"/>
          </a:fillRef>
          <a:effectRef idx="1">
            <a:schemeClr val="accent3"/>
          </a:effectRef>
          <a:fontRef idx="minor">
            <a:schemeClr val="dk1"/>
          </a:fontRef>
        </p:style>
        <p:txBody>
          <a:bodyPr/>
          <a:lstStyle/>
          <a:p>
            <a:pPr algn="ctr"/>
            <a:r>
              <a:rPr lang="en-US" dirty="0">
                <a:latin typeface="David" pitchFamily="34" charset="-79"/>
                <a:cs typeface="David" pitchFamily="34" charset="-79"/>
              </a:rPr>
              <a:t>Structure diagram</a:t>
            </a:r>
          </a:p>
        </p:txBody>
      </p:sp>
      <p:pic>
        <p:nvPicPr>
          <p:cNvPr id="2050" name="Picture 2" descr="IASB struct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6477000"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
        <p:nvSpPr>
          <p:cNvPr id="4" name="Slide Number Placeholder 3"/>
          <p:cNvSpPr>
            <a:spLocks noGrp="1"/>
          </p:cNvSpPr>
          <p:nvPr>
            <p:ph type="sldNum" sz="quarter" idx="11"/>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933291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6019800" cy="6324600"/>
          </a:xfrm>
        </p:spPr>
        <p:txBody>
          <a:bodyPr>
            <a:normAutofit lnSpcReduction="10000"/>
          </a:bodyPr>
          <a:lstStyle/>
          <a:p>
            <a:pPr>
              <a:lnSpc>
                <a:spcPct val="150000"/>
              </a:lnSpc>
            </a:pPr>
            <a:r>
              <a:rPr lang="fa-IR" dirty="0">
                <a:cs typeface="B Koodak" pitchFamily="2" charset="-78"/>
              </a:rPr>
              <a:t>هیئت نظارت: هیئت نظارت در ژانویه 2009 تشکیل شده است. </a:t>
            </a:r>
            <a:endParaRPr lang="en-US" dirty="0" smtClean="0">
              <a:cs typeface="B Koodak" pitchFamily="2" charset="-78"/>
            </a:endParaRPr>
          </a:p>
          <a:p>
            <a:pPr>
              <a:lnSpc>
                <a:spcPct val="150000"/>
              </a:lnSpc>
            </a:pPr>
            <a:r>
              <a:rPr lang="fa-IR" dirty="0" smtClean="0">
                <a:cs typeface="B Koodak" pitchFamily="2" charset="-78"/>
              </a:rPr>
              <a:t>هدف </a:t>
            </a:r>
            <a:r>
              <a:rPr lang="fa-IR" dirty="0">
                <a:cs typeface="B Koodak" pitchFamily="2" charset="-78"/>
              </a:rPr>
              <a:t>این هیئت، ایجاد ارتباط رسمی بین اعضای بنیاد و سازمان‌های عمومی برای </a:t>
            </a:r>
            <a:r>
              <a:rPr lang="fa-IR" u="sng" dirty="0">
                <a:cs typeface="B Koodak" pitchFamily="2" charset="-78"/>
              </a:rPr>
              <a:t>تقویت پاسخگویی عمومی </a:t>
            </a:r>
            <a:r>
              <a:rPr lang="fa-IR" dirty="0">
                <a:cs typeface="B Koodak" pitchFamily="2" charset="-78"/>
              </a:rPr>
              <a:t>بنیاد </a:t>
            </a:r>
            <a:r>
              <a:rPr lang="en-US" dirty="0">
                <a:cs typeface="B Koodak" pitchFamily="2" charset="-78"/>
              </a:rPr>
              <a:t>IFRS </a:t>
            </a:r>
            <a:r>
              <a:rPr lang="fa-IR" dirty="0">
                <a:cs typeface="B Koodak" pitchFamily="2" charset="-78"/>
              </a:rPr>
              <a:t>است. وظیفه اصلی بنیاد مذکور، کسب اطمینان از ایفای مسئولیت‌های اعضای بنیاد مطابق اساسنامه و </a:t>
            </a:r>
            <a:r>
              <a:rPr lang="fa-IR" u="sng" dirty="0">
                <a:cs typeface="B Koodak" pitchFamily="2" charset="-78"/>
              </a:rPr>
              <a:t>انتصاب هیئت امنای بنیاد </a:t>
            </a:r>
            <a:r>
              <a:rPr lang="fa-IR" dirty="0">
                <a:cs typeface="B Koodak" pitchFamily="2" charset="-78"/>
              </a:rPr>
              <a:t>می‌باشد. </a:t>
            </a:r>
            <a:endParaRPr lang="en-US" dirty="0" smtClean="0">
              <a:cs typeface="B Koodak" pitchFamily="2" charset="-78"/>
            </a:endParaRPr>
          </a:p>
          <a:p>
            <a:pPr>
              <a:lnSpc>
                <a:spcPct val="150000"/>
              </a:lnSpc>
            </a:pPr>
            <a:r>
              <a:rPr lang="fa-IR" dirty="0" smtClean="0">
                <a:cs typeface="B Koodak" pitchFamily="2" charset="-78"/>
              </a:rPr>
              <a:t>نهادهای </a:t>
            </a:r>
            <a:r>
              <a:rPr lang="fa-IR" dirty="0">
                <a:cs typeface="B Koodak" pitchFamily="2" charset="-78"/>
              </a:rPr>
              <a:t>نظارتی بر بورس‌ها (در کشورهای مختلف) که استفاده از </a:t>
            </a:r>
            <a:r>
              <a:rPr lang="en-US" dirty="0">
                <a:cs typeface="B Koodak" pitchFamily="2" charset="-78"/>
              </a:rPr>
              <a:t>IFRS </a:t>
            </a:r>
            <a:r>
              <a:rPr lang="fa-IR" dirty="0" smtClean="0">
                <a:cs typeface="B Koodak" pitchFamily="2" charset="-78"/>
              </a:rPr>
              <a:t> را </a:t>
            </a:r>
            <a:r>
              <a:rPr lang="fa-IR" dirty="0">
                <a:cs typeface="B Koodak" pitchFamily="2" charset="-78"/>
              </a:rPr>
              <a:t>الزام یا مجاز کرده‌اند، از طریق این هیئت می‌توانند مسئولیت‌های خود را در راستای حمایت از سرمایه‌گذاران، سلامت بازار و شکل‌گیری سرمایه به نحو مؤثرتری انجام دهند. </a:t>
            </a:r>
            <a:endParaRPr lang="en-US" dirty="0" smtClean="0">
              <a:cs typeface="B Koodak" pitchFamily="2" charset="-78"/>
            </a:endParaRPr>
          </a:p>
          <a:p>
            <a:pPr>
              <a:lnSpc>
                <a:spcPct val="150000"/>
              </a:lnSpc>
            </a:pPr>
            <a:r>
              <a:rPr lang="fa-IR" u="sng" dirty="0" smtClean="0">
                <a:cs typeface="B Koodak" pitchFamily="2" charset="-78"/>
              </a:rPr>
              <a:t>این </a:t>
            </a:r>
            <a:r>
              <a:rPr lang="fa-IR" u="sng" dirty="0">
                <a:cs typeface="B Koodak" pitchFamily="2" charset="-78"/>
              </a:rPr>
              <a:t>هیئت متشکل از سازمان‌های نظارتی بازار سرمایه است </a:t>
            </a:r>
            <a:r>
              <a:rPr lang="fa-IR" dirty="0">
                <a:cs typeface="B Koodak" pitchFamily="2" charset="-78"/>
              </a:rPr>
              <a:t>که مسئول تعیین شکل و محتوای گزارشگری مالی هستند. اعضای فعلی هیئت، نمایندگان سازمان بین‌المللی کمیسیون‌های </a:t>
            </a:r>
            <a:r>
              <a:rPr lang="fa-IR" dirty="0" smtClean="0">
                <a:cs typeface="B Koodak" pitchFamily="2" charset="-78"/>
              </a:rPr>
              <a:t>بورس‌ها</a:t>
            </a:r>
            <a:r>
              <a:rPr lang="en-US" dirty="0" smtClean="0">
                <a:cs typeface="B Koodak" pitchFamily="2" charset="-78"/>
              </a:rPr>
              <a:t>IOSCO) </a:t>
            </a:r>
            <a:r>
              <a:rPr lang="fa-IR" dirty="0" smtClean="0">
                <a:cs typeface="B Koodak" pitchFamily="2" charset="-78"/>
              </a:rPr>
              <a:t>)،  کمیسیون اروپا </a:t>
            </a:r>
            <a:r>
              <a:rPr lang="en-US" dirty="0" smtClean="0">
                <a:cs typeface="B Koodak" pitchFamily="2" charset="-78"/>
              </a:rPr>
              <a:t>EC)</a:t>
            </a:r>
            <a:r>
              <a:rPr lang="fa-IR" dirty="0">
                <a:cs typeface="B Koodak" pitchFamily="2" charset="-78"/>
              </a:rPr>
              <a:t>)</a:t>
            </a:r>
            <a:r>
              <a:rPr lang="en-US" dirty="0" smtClean="0">
                <a:cs typeface="B Koodak" pitchFamily="2" charset="-78"/>
              </a:rPr>
              <a:t>، ‌</a:t>
            </a:r>
            <a:r>
              <a:rPr lang="fa-IR" dirty="0">
                <a:cs typeface="B Koodak" pitchFamily="2" charset="-78"/>
              </a:rPr>
              <a:t>سازمان خدمات مالی ژاپن </a:t>
            </a:r>
            <a:r>
              <a:rPr lang="en-US" dirty="0" smtClean="0">
                <a:cs typeface="B Koodak" pitchFamily="2" charset="-78"/>
              </a:rPr>
              <a:t>JFSA)</a:t>
            </a:r>
            <a:r>
              <a:rPr lang="fa-IR" dirty="0" smtClean="0">
                <a:cs typeface="B Koodak" pitchFamily="2" charset="-78"/>
              </a:rPr>
              <a:t>)، کمیسیون </a:t>
            </a:r>
            <a:r>
              <a:rPr lang="fa-IR" dirty="0">
                <a:cs typeface="B Koodak" pitchFamily="2" charset="-78"/>
              </a:rPr>
              <a:t>بورس و اوراق بهادار آمریکا </a:t>
            </a:r>
            <a:r>
              <a:rPr lang="en-US" dirty="0" smtClean="0">
                <a:cs typeface="B Koodak" pitchFamily="2" charset="-78"/>
              </a:rPr>
              <a:t>SEC)</a:t>
            </a:r>
            <a:r>
              <a:rPr lang="fa-IR" dirty="0" smtClean="0">
                <a:cs typeface="B Koodak" pitchFamily="2" charset="-78"/>
              </a:rPr>
              <a:t>)</a:t>
            </a:r>
            <a:r>
              <a:rPr lang="en-US" dirty="0" smtClean="0">
                <a:cs typeface="B Koodak" pitchFamily="2" charset="-78"/>
              </a:rPr>
              <a:t>،</a:t>
            </a:r>
            <a:r>
              <a:rPr lang="en-US" dirty="0">
                <a:cs typeface="B Koodak" pitchFamily="2" charset="-78"/>
              </a:rPr>
              <a:t>‌ </a:t>
            </a:r>
            <a:r>
              <a:rPr lang="fa-IR" dirty="0">
                <a:cs typeface="B Koodak" pitchFamily="2" charset="-78"/>
              </a:rPr>
              <a:t>کمیسیون بورس برزیل </a:t>
            </a:r>
            <a:r>
              <a:rPr lang="en-US" dirty="0" smtClean="0">
                <a:cs typeface="B Koodak" pitchFamily="2" charset="-78"/>
              </a:rPr>
              <a:t>CVM)</a:t>
            </a:r>
            <a:r>
              <a:rPr lang="fa-IR" dirty="0" smtClean="0">
                <a:cs typeface="B Koodak" pitchFamily="2" charset="-78"/>
              </a:rPr>
              <a:t>) و کمیسون </a:t>
            </a:r>
            <a:r>
              <a:rPr lang="fa-IR" dirty="0">
                <a:cs typeface="B Koodak" pitchFamily="2" charset="-78"/>
              </a:rPr>
              <a:t>خدمات مالی کره </a:t>
            </a:r>
            <a:r>
              <a:rPr lang="en-US" dirty="0" smtClean="0">
                <a:cs typeface="B Koodak" pitchFamily="2" charset="-78"/>
              </a:rPr>
              <a:t>(FSC)</a:t>
            </a:r>
            <a:r>
              <a:rPr lang="fa-IR" dirty="0" smtClean="0">
                <a:cs typeface="B Koodak" pitchFamily="2" charset="-78"/>
              </a:rPr>
              <a:t> می‌باشند.</a:t>
            </a:r>
            <a:endParaRPr lang="en-US" dirty="0">
              <a:cs typeface="B Koodak" pitchFamily="2" charset="-78"/>
            </a:endParaRPr>
          </a:p>
        </p:txBody>
      </p:sp>
      <p:sp>
        <p:nvSpPr>
          <p:cNvPr id="3" name="Title 2"/>
          <p:cNvSpPr>
            <a:spLocks noGrp="1"/>
          </p:cNvSpPr>
          <p:nvPr>
            <p:ph type="title"/>
          </p:nvPr>
        </p:nvSpPr>
        <p:spPr>
          <a:xfrm>
            <a:off x="6477000" y="533400"/>
            <a:ext cx="2209800" cy="5715000"/>
          </a:xfrm>
        </p:spPr>
        <p:style>
          <a:lnRef idx="1">
            <a:schemeClr val="accent3"/>
          </a:lnRef>
          <a:fillRef idx="2">
            <a:schemeClr val="accent3"/>
          </a:fillRef>
          <a:effectRef idx="1">
            <a:schemeClr val="accent3"/>
          </a:effectRef>
          <a:fontRef idx="minor">
            <a:schemeClr val="dk1"/>
          </a:fontRef>
        </p:style>
        <p:txBody>
          <a:bodyPr/>
          <a:lstStyle/>
          <a:p>
            <a:pPr algn="ctr"/>
            <a:r>
              <a:rPr lang="en-US" dirty="0" smtClean="0">
                <a:solidFill>
                  <a:schemeClr val="tx1"/>
                </a:solidFill>
                <a:hlinkClick r:id="rId2" action="ppaction://hlinksldjump"/>
              </a:rPr>
              <a:t>IFRS FOUNDATION MONITORING BOARD</a:t>
            </a:r>
            <a:endParaRPr lang="en-US" dirty="0">
              <a:solidFill>
                <a:schemeClr val="tx1"/>
              </a:solidFill>
            </a:endParaRPr>
          </a:p>
        </p:txBody>
      </p:sp>
      <p:sp>
        <p:nvSpPr>
          <p:cNvPr id="4" name="Footer Placeholder 3"/>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1903557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5791200" cy="5714999"/>
          </a:xfrm>
        </p:spPr>
        <p:txBody>
          <a:bodyPr>
            <a:normAutofit/>
          </a:bodyPr>
          <a:lstStyle/>
          <a:p>
            <a:pPr>
              <a:lnSpc>
                <a:spcPct val="150000"/>
              </a:lnSpc>
            </a:pPr>
            <a:r>
              <a:rPr lang="fa-IR" sz="2400" dirty="0">
                <a:cs typeface="B Koodak" pitchFamily="2" charset="-78"/>
              </a:rPr>
              <a:t>هیئت امنای بنیاد </a:t>
            </a:r>
            <a:r>
              <a:rPr lang="en-US" sz="2400" dirty="0">
                <a:cs typeface="B Koodak" pitchFamily="2" charset="-78"/>
              </a:rPr>
              <a:t>IFRS </a:t>
            </a:r>
            <a:r>
              <a:rPr lang="fa-IR" sz="2400" dirty="0" smtClean="0">
                <a:cs typeface="B Koodak" pitchFamily="2" charset="-78"/>
              </a:rPr>
              <a:t> مسئول </a:t>
            </a:r>
            <a:r>
              <a:rPr lang="fa-IR" sz="2400" dirty="0">
                <a:cs typeface="B Koodak" pitchFamily="2" charset="-78"/>
              </a:rPr>
              <a:t>راهبری و نظارت بر </a:t>
            </a:r>
            <a:r>
              <a:rPr lang="en-US" sz="2400" dirty="0">
                <a:cs typeface="B Koodak" pitchFamily="2" charset="-78"/>
              </a:rPr>
              <a:t>IASB </a:t>
            </a:r>
            <a:r>
              <a:rPr lang="fa-IR" sz="2400" dirty="0" smtClean="0">
                <a:cs typeface="B Koodak" pitchFamily="2" charset="-78"/>
              </a:rPr>
              <a:t> می‌باشد</a:t>
            </a:r>
            <a:r>
              <a:rPr lang="en-US" sz="2400" dirty="0" smtClean="0">
                <a:cs typeface="B Koodak" pitchFamily="2" charset="-78"/>
              </a:rPr>
              <a:t>.</a:t>
            </a:r>
          </a:p>
          <a:p>
            <a:pPr>
              <a:lnSpc>
                <a:spcPct val="150000"/>
              </a:lnSpc>
            </a:pPr>
            <a:r>
              <a:rPr lang="fa-IR" sz="2400" dirty="0" smtClean="0">
                <a:cs typeface="B Koodak" pitchFamily="2" charset="-78"/>
              </a:rPr>
              <a:t>در </a:t>
            </a:r>
            <a:r>
              <a:rPr lang="fa-IR" sz="2400" dirty="0">
                <a:cs typeface="B Koodak" pitchFamily="2" charset="-78"/>
              </a:rPr>
              <a:t>هیچ ‌یک از موضوعات فنی مربوط به استانداردها دخالتی ندارد و این مسئولیت مطلقاً با </a:t>
            </a:r>
            <a:r>
              <a:rPr lang="en-US" sz="2400" dirty="0">
                <a:cs typeface="B Koodak" pitchFamily="2" charset="-78"/>
              </a:rPr>
              <a:t>IASB </a:t>
            </a:r>
            <a:r>
              <a:rPr lang="fa-IR" sz="2400" dirty="0" smtClean="0">
                <a:cs typeface="B Koodak" pitchFamily="2" charset="-78"/>
              </a:rPr>
              <a:t> می‌‌باشد.</a:t>
            </a:r>
            <a:endParaRPr lang="en-US" sz="2400" dirty="0">
              <a:cs typeface="B Koodak" pitchFamily="2" charset="-78"/>
            </a:endParaRPr>
          </a:p>
        </p:txBody>
      </p:sp>
      <p:sp>
        <p:nvSpPr>
          <p:cNvPr id="3" name="Title 2"/>
          <p:cNvSpPr>
            <a:spLocks noGrp="1"/>
          </p:cNvSpPr>
          <p:nvPr>
            <p:ph type="title"/>
          </p:nvPr>
        </p:nvSpPr>
        <p:spPr>
          <a:xfrm>
            <a:off x="6324600" y="457199"/>
            <a:ext cx="2209800" cy="5715000"/>
          </a:xfrm>
        </p:spPr>
        <p:style>
          <a:lnRef idx="1">
            <a:schemeClr val="accent3"/>
          </a:lnRef>
          <a:fillRef idx="2">
            <a:schemeClr val="accent3"/>
          </a:fillRef>
          <a:effectRef idx="1">
            <a:schemeClr val="accent3"/>
          </a:effectRef>
          <a:fontRef idx="minor">
            <a:schemeClr val="dk1"/>
          </a:fontRef>
        </p:style>
        <p:txBody>
          <a:bodyPr/>
          <a:lstStyle/>
          <a:p>
            <a:pPr algn="ctr"/>
            <a:r>
              <a:rPr lang="en-US" dirty="0" smtClean="0">
                <a:hlinkClick r:id="rId2" action="ppaction://hlinksldjump"/>
              </a:rPr>
              <a:t>IFRS FOUNDATION TRUSTEES</a:t>
            </a:r>
            <a:endParaRPr lang="en-US" dirty="0"/>
          </a:p>
        </p:txBody>
      </p:sp>
      <p:sp>
        <p:nvSpPr>
          <p:cNvPr id="4" name="Footer Placeholder 3"/>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544267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5791200" cy="5714999"/>
          </a:xfrm>
        </p:spPr>
        <p:txBody>
          <a:bodyPr/>
          <a:lstStyle/>
          <a:p>
            <a:pPr>
              <a:lnSpc>
                <a:spcPct val="200000"/>
              </a:lnSpc>
            </a:pPr>
            <a:r>
              <a:rPr lang="fa-IR" dirty="0" smtClean="0">
                <a:cs typeface="B Koodak" pitchFamily="2" charset="-78"/>
              </a:rPr>
              <a:t>هیئت </a:t>
            </a:r>
            <a:r>
              <a:rPr lang="fa-IR" dirty="0">
                <a:cs typeface="B Koodak" pitchFamily="2" charset="-78"/>
              </a:rPr>
              <a:t>مستقل استاندارد‌گذار بنیاد </a:t>
            </a:r>
            <a:r>
              <a:rPr lang="fa-IR" dirty="0" smtClean="0">
                <a:cs typeface="B Koodak" pitchFamily="2" charset="-78"/>
              </a:rPr>
              <a:t>می‌باشد</a:t>
            </a:r>
            <a:r>
              <a:rPr lang="en-US" dirty="0" smtClean="0">
                <a:cs typeface="B Koodak" pitchFamily="2" charset="-78"/>
              </a:rPr>
              <a:t>.</a:t>
            </a:r>
          </a:p>
          <a:p>
            <a:pPr>
              <a:lnSpc>
                <a:spcPct val="200000"/>
              </a:lnSpc>
            </a:pPr>
            <a:r>
              <a:rPr lang="fa-IR" dirty="0">
                <a:cs typeface="B Koodak" pitchFamily="2" charset="-78"/>
              </a:rPr>
              <a:t>ا</a:t>
            </a:r>
            <a:r>
              <a:rPr lang="fa-IR" dirty="0" smtClean="0">
                <a:cs typeface="B Koodak" pitchFamily="2" charset="-78"/>
              </a:rPr>
              <a:t>عضای </a:t>
            </a:r>
            <a:r>
              <a:rPr lang="fa-IR" dirty="0">
                <a:cs typeface="B Koodak" pitchFamily="2" charset="-78"/>
              </a:rPr>
              <a:t>این هیئت، گروه مستقلی از 14 کارشناس با تجربۀ عملی در امر استانداردگذاری، تفسیر، حسابرسی یا استفاده از گزارشات مالی و آموزش حسابداری </a:t>
            </a:r>
            <a:r>
              <a:rPr lang="fa-IR" dirty="0" smtClean="0">
                <a:cs typeface="B Koodak" pitchFamily="2" charset="-78"/>
              </a:rPr>
              <a:t>می‌باشند.</a:t>
            </a:r>
          </a:p>
          <a:p>
            <a:pPr>
              <a:lnSpc>
                <a:spcPct val="200000"/>
              </a:lnSpc>
            </a:pPr>
            <a:r>
              <a:rPr lang="fa-IR" dirty="0">
                <a:cs typeface="B Koodak" pitchFamily="2" charset="-78"/>
              </a:rPr>
              <a:t>این هیئت همچنین مسئول تصویب تفاسیر انجام شده توسط کمیته تفاسیر </a:t>
            </a:r>
            <a:r>
              <a:rPr lang="en-US" dirty="0">
                <a:cs typeface="B Koodak" pitchFamily="2" charset="-78"/>
              </a:rPr>
              <a:t>IFRS </a:t>
            </a:r>
            <a:r>
              <a:rPr lang="fa-IR" dirty="0" smtClean="0">
                <a:cs typeface="B Koodak" pitchFamily="2" charset="-78"/>
              </a:rPr>
              <a:t> می‌باشد.</a:t>
            </a:r>
            <a:endParaRPr lang="en-US" dirty="0">
              <a:cs typeface="B Koodak" pitchFamily="2" charset="-78"/>
            </a:endParaRPr>
          </a:p>
        </p:txBody>
      </p:sp>
      <p:sp>
        <p:nvSpPr>
          <p:cNvPr id="3" name="Title 2"/>
          <p:cNvSpPr>
            <a:spLocks noGrp="1"/>
          </p:cNvSpPr>
          <p:nvPr>
            <p:ph type="title"/>
          </p:nvPr>
        </p:nvSpPr>
        <p:spPr>
          <a:xfrm>
            <a:off x="6400800" y="464127"/>
            <a:ext cx="2057400" cy="571500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2000" dirty="0" smtClean="0">
                <a:hlinkClick r:id="rId2" action="ppaction://hlinksldjump"/>
              </a:rPr>
              <a:t>INTERNATIONAL</a:t>
            </a:r>
            <a:br>
              <a:rPr lang="en-US" sz="2000" dirty="0" smtClean="0">
                <a:hlinkClick r:id="rId2" action="ppaction://hlinksldjump"/>
              </a:rPr>
            </a:br>
            <a:r>
              <a:rPr lang="en-US" sz="2000" dirty="0" smtClean="0">
                <a:hlinkClick r:id="rId2" action="ppaction://hlinksldjump"/>
              </a:rPr>
              <a:t>ACCOUNTING </a:t>
            </a:r>
            <a:br>
              <a:rPr lang="en-US" sz="2000" dirty="0" smtClean="0">
                <a:hlinkClick r:id="rId2" action="ppaction://hlinksldjump"/>
              </a:rPr>
            </a:br>
            <a:r>
              <a:rPr lang="en-US" sz="2000" dirty="0" smtClean="0">
                <a:hlinkClick r:id="rId2" action="ppaction://hlinksldjump"/>
              </a:rPr>
              <a:t>STANDARDS </a:t>
            </a:r>
            <a:br>
              <a:rPr lang="en-US" sz="2000" dirty="0" smtClean="0">
                <a:hlinkClick r:id="rId2" action="ppaction://hlinksldjump"/>
              </a:rPr>
            </a:br>
            <a:r>
              <a:rPr lang="en-US" sz="2000" dirty="0" smtClean="0">
                <a:hlinkClick r:id="rId2" action="ppaction://hlinksldjump"/>
              </a:rPr>
              <a:t>BOARD</a:t>
            </a:r>
            <a:br>
              <a:rPr lang="en-US" sz="2000" dirty="0" smtClean="0">
                <a:hlinkClick r:id="rId2" action="ppaction://hlinksldjump"/>
              </a:rPr>
            </a:br>
            <a:r>
              <a:rPr lang="en-US" sz="2000" dirty="0" smtClean="0">
                <a:hlinkClick r:id="rId2" action="ppaction://hlinksldjump"/>
              </a:rPr>
              <a:t>(IASB)</a:t>
            </a:r>
            <a:endParaRPr lang="en-US" sz="2000" dirty="0"/>
          </a:p>
        </p:txBody>
      </p:sp>
      <p:sp>
        <p:nvSpPr>
          <p:cNvPr id="4" name="Footer Placeholder 3"/>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2548618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5715000" cy="5714999"/>
          </a:xfrm>
        </p:spPr>
        <p:txBody>
          <a:bodyPr>
            <a:normAutofit/>
          </a:bodyPr>
          <a:lstStyle/>
          <a:p>
            <a:pPr>
              <a:lnSpc>
                <a:spcPct val="150000"/>
              </a:lnSpc>
            </a:pPr>
            <a:r>
              <a:rPr lang="fa-IR" sz="2400" dirty="0">
                <a:cs typeface="B Koodak" pitchFamily="2" charset="-78"/>
              </a:rPr>
              <a:t>کمیته تفاسیر استانداردهای بین‌‌المللی، هیئت تفسیرکننده استانداردهای بین‌المللی حسابداری </a:t>
            </a:r>
            <a:r>
              <a:rPr lang="fa-IR" sz="2400" dirty="0" smtClean="0">
                <a:cs typeface="B Koodak" pitchFamily="2" charset="-78"/>
              </a:rPr>
              <a:t>می‌باشد.</a:t>
            </a:r>
          </a:p>
          <a:p>
            <a:pPr>
              <a:lnSpc>
                <a:spcPct val="150000"/>
              </a:lnSpc>
            </a:pPr>
            <a:r>
              <a:rPr lang="fa-IR" sz="2400" dirty="0" smtClean="0">
                <a:cs typeface="B Koodak" pitchFamily="2" charset="-78"/>
              </a:rPr>
              <a:t>این </a:t>
            </a:r>
            <a:r>
              <a:rPr lang="fa-IR" sz="2400" dirty="0">
                <a:cs typeface="B Koodak" pitchFamily="2" charset="-78"/>
              </a:rPr>
              <a:t>کمیته متشکل از 14 عضو از کشورهای مختلف و با سابقه حرفه‌ای می‌باشد. اعضای این هیئت توسط هیئت امنای بنیاد منصوب می‌شوند.</a:t>
            </a:r>
            <a:endParaRPr lang="en-US" sz="2400" dirty="0">
              <a:cs typeface="B Koodak" pitchFamily="2" charset="-78"/>
            </a:endParaRPr>
          </a:p>
        </p:txBody>
      </p:sp>
      <p:sp>
        <p:nvSpPr>
          <p:cNvPr id="3" name="Title 2"/>
          <p:cNvSpPr>
            <a:spLocks noGrp="1"/>
          </p:cNvSpPr>
          <p:nvPr>
            <p:ph type="title"/>
          </p:nvPr>
        </p:nvSpPr>
        <p:spPr>
          <a:xfrm>
            <a:off x="6324600" y="457200"/>
            <a:ext cx="2362200" cy="571500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2400" dirty="0" smtClean="0">
                <a:hlinkClick r:id="rId2" action="ppaction://hlinksldjump"/>
              </a:rPr>
              <a:t>IFRS INTERPRETATION</a:t>
            </a:r>
            <a:br>
              <a:rPr lang="en-US" sz="2400" dirty="0" smtClean="0">
                <a:hlinkClick r:id="rId2" action="ppaction://hlinksldjump"/>
              </a:rPr>
            </a:br>
            <a:r>
              <a:rPr lang="en-US" sz="2400" dirty="0" smtClean="0">
                <a:hlinkClick r:id="rId2" action="ppaction://hlinksldjump"/>
              </a:rPr>
              <a:t>COMMITTEE</a:t>
            </a:r>
            <a:endParaRPr lang="en-US" sz="2400" dirty="0"/>
          </a:p>
        </p:txBody>
      </p:sp>
      <p:sp>
        <p:nvSpPr>
          <p:cNvPr id="4" name="Footer Placeholder 3"/>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1488255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6096000" cy="5714999"/>
          </a:xfrm>
        </p:spPr>
        <p:txBody>
          <a:bodyPr/>
          <a:lstStyle/>
          <a:p>
            <a:pPr>
              <a:lnSpc>
                <a:spcPct val="150000"/>
              </a:lnSpc>
            </a:pPr>
            <a:r>
              <a:rPr lang="fa-IR" dirty="0">
                <a:cs typeface="B Koodak" pitchFamily="2" charset="-78"/>
              </a:rPr>
              <a:t>شورای مشورتی </a:t>
            </a:r>
            <a:r>
              <a:rPr lang="en-US" dirty="0">
                <a:cs typeface="B Koodak" pitchFamily="2" charset="-78"/>
              </a:rPr>
              <a:t>IFRS، </a:t>
            </a:r>
            <a:r>
              <a:rPr lang="fa-IR" dirty="0">
                <a:cs typeface="B Koodak" pitchFamily="2" charset="-78"/>
              </a:rPr>
              <a:t>هیئت مشورتی رسمی </a:t>
            </a:r>
            <a:r>
              <a:rPr lang="en-US" dirty="0">
                <a:cs typeface="B Koodak" pitchFamily="2" charset="-78"/>
              </a:rPr>
              <a:t>IASB </a:t>
            </a:r>
            <a:r>
              <a:rPr lang="fa-IR" dirty="0" smtClean="0">
                <a:cs typeface="B Koodak" pitchFamily="2" charset="-78"/>
              </a:rPr>
              <a:t> و </a:t>
            </a:r>
            <a:r>
              <a:rPr lang="fa-IR" dirty="0">
                <a:cs typeface="B Koodak" pitchFamily="2" charset="-78"/>
              </a:rPr>
              <a:t>هیئت امنای بنیاد </a:t>
            </a:r>
            <a:r>
              <a:rPr lang="en-US" dirty="0">
                <a:cs typeface="B Koodak" pitchFamily="2" charset="-78"/>
              </a:rPr>
              <a:t>IFRS </a:t>
            </a:r>
            <a:r>
              <a:rPr lang="fa-IR" dirty="0" smtClean="0">
                <a:cs typeface="B Koodak" pitchFamily="2" charset="-78"/>
              </a:rPr>
              <a:t> می‌باشد</a:t>
            </a:r>
            <a:r>
              <a:rPr lang="en-US" dirty="0" smtClean="0">
                <a:cs typeface="B Koodak" pitchFamily="2" charset="-78"/>
              </a:rPr>
              <a:t>.</a:t>
            </a:r>
          </a:p>
          <a:p>
            <a:pPr>
              <a:lnSpc>
                <a:spcPct val="150000"/>
              </a:lnSpc>
            </a:pPr>
            <a:r>
              <a:rPr lang="fa-IR" dirty="0">
                <a:cs typeface="B Koodak" pitchFamily="2" charset="-78"/>
              </a:rPr>
              <a:t>اعضای این شورا، طیف وسیعی از نمایندگان گروه‌هایی هستند که از کار هیئت تأثیر می‌پذیرند. این گروه‌ها شامل سرمایه‌گذاران، تحلیل‌گران مالی و سایر استفاده‌کنندگان صورت‌های مالی مثل دانشجویان، حسابرسان، قانونگذاران، هیئت‌های حرفه‌ای حسابداری و استاندارد‌گذاران </a:t>
            </a:r>
            <a:r>
              <a:rPr lang="fa-IR" dirty="0" smtClean="0">
                <a:cs typeface="B Koodak" pitchFamily="2" charset="-78"/>
              </a:rPr>
              <a:t>می‌باشند</a:t>
            </a:r>
            <a:r>
              <a:rPr lang="en-US" dirty="0" smtClean="0">
                <a:cs typeface="B Koodak" pitchFamily="2" charset="-78"/>
              </a:rPr>
              <a:t>.</a:t>
            </a:r>
          </a:p>
          <a:p>
            <a:pPr>
              <a:lnSpc>
                <a:spcPct val="150000"/>
              </a:lnSpc>
            </a:pPr>
            <a:r>
              <a:rPr lang="fa-IR" dirty="0">
                <a:cs typeface="B Koodak" pitchFamily="2" charset="-78"/>
              </a:rPr>
              <a:t>43 سازمان از سر تا سر جهان و 48 شخصیت حقیقی اعضای این شورا را تشکیل </a:t>
            </a:r>
            <a:r>
              <a:rPr lang="fa-IR" dirty="0" smtClean="0">
                <a:cs typeface="B Koodak" pitchFamily="2" charset="-78"/>
              </a:rPr>
              <a:t>می‌دهند</a:t>
            </a:r>
            <a:r>
              <a:rPr lang="en-US" dirty="0" smtClean="0">
                <a:cs typeface="B Koodak" pitchFamily="2" charset="-78"/>
              </a:rPr>
              <a:t>.</a:t>
            </a:r>
          </a:p>
          <a:p>
            <a:pPr>
              <a:lnSpc>
                <a:spcPct val="150000"/>
              </a:lnSpc>
            </a:pPr>
            <a:r>
              <a:rPr lang="fa-IR" dirty="0">
                <a:cs typeface="B Koodak" pitchFamily="2" charset="-78"/>
              </a:rPr>
              <a:t>اعضای شورای مشورتی توسط هیئت امنای بنیاد انتخاب </a:t>
            </a:r>
            <a:r>
              <a:rPr lang="fa-IR" dirty="0" smtClean="0">
                <a:cs typeface="B Koodak" pitchFamily="2" charset="-78"/>
              </a:rPr>
              <a:t>می‌شوند.</a:t>
            </a:r>
            <a:endParaRPr lang="en-US" dirty="0">
              <a:cs typeface="B Koodak" pitchFamily="2" charset="-78"/>
            </a:endParaRPr>
          </a:p>
        </p:txBody>
      </p:sp>
      <p:sp>
        <p:nvSpPr>
          <p:cNvPr id="3" name="Title 2"/>
          <p:cNvSpPr>
            <a:spLocks noGrp="1"/>
          </p:cNvSpPr>
          <p:nvPr>
            <p:ph type="title"/>
          </p:nvPr>
        </p:nvSpPr>
        <p:spPr>
          <a:xfrm>
            <a:off x="6629400" y="422564"/>
            <a:ext cx="1905000" cy="5715000"/>
          </a:xfrm>
        </p:spPr>
        <p:style>
          <a:lnRef idx="1">
            <a:schemeClr val="accent3"/>
          </a:lnRef>
          <a:fillRef idx="2">
            <a:schemeClr val="accent3"/>
          </a:fillRef>
          <a:effectRef idx="1">
            <a:schemeClr val="accent3"/>
          </a:effectRef>
          <a:fontRef idx="minor">
            <a:schemeClr val="dk1"/>
          </a:fontRef>
        </p:style>
        <p:txBody>
          <a:bodyPr/>
          <a:lstStyle/>
          <a:p>
            <a:pPr algn="ctr"/>
            <a:r>
              <a:rPr lang="en-US" dirty="0" smtClean="0">
                <a:hlinkClick r:id="rId2" action="ppaction://hlinksldjump"/>
              </a:rPr>
              <a:t>IFRS ADVISORY COUNCIL</a:t>
            </a:r>
            <a:endParaRPr lang="en-US" dirty="0"/>
          </a:p>
        </p:txBody>
      </p:sp>
      <p:sp>
        <p:nvSpPr>
          <p:cNvPr id="4" name="Footer Placeholder 3"/>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1092221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5867400" cy="5714999"/>
          </a:xfrm>
        </p:spPr>
        <p:txBody>
          <a:bodyPr>
            <a:normAutofit/>
          </a:bodyPr>
          <a:lstStyle/>
          <a:p>
            <a:pPr>
              <a:lnSpc>
                <a:spcPct val="200000"/>
              </a:lnSpc>
            </a:pPr>
            <a:r>
              <a:rPr lang="fa-IR" sz="2400" dirty="0">
                <a:cs typeface="B Koodak" pitchFamily="2" charset="-78"/>
              </a:rPr>
              <a:t>هدف از تشکیل این انجمن، فراهم کردن جلسه مشورتی می‌باشد که اعضا بتوانند به طور موثری در دست‌یابی هیئت تدوین استانداردها به هدف تدوین استانداردهای حسابداری با کیفیت بالا و در سطح جهانی مشارکت کنند.</a:t>
            </a:r>
            <a:endParaRPr lang="en-US" sz="2400" dirty="0">
              <a:cs typeface="B Koodak" pitchFamily="2" charset="-78"/>
            </a:endParaRPr>
          </a:p>
        </p:txBody>
      </p:sp>
      <p:sp>
        <p:nvSpPr>
          <p:cNvPr id="3" name="Title 2"/>
          <p:cNvSpPr>
            <a:spLocks noGrp="1"/>
          </p:cNvSpPr>
          <p:nvPr>
            <p:ph type="title"/>
          </p:nvPr>
        </p:nvSpPr>
        <p:spPr>
          <a:xfrm>
            <a:off x="6553200" y="422563"/>
            <a:ext cx="1981200" cy="571500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2400" dirty="0" smtClean="0">
                <a:hlinkClick r:id="rId2" action="ppaction://hlinksldjump"/>
              </a:rPr>
              <a:t>ACCOUNTING STANDARDS ADVISORY FORUM </a:t>
            </a:r>
            <a:br>
              <a:rPr lang="en-US" sz="2400" dirty="0" smtClean="0">
                <a:hlinkClick r:id="rId2" action="ppaction://hlinksldjump"/>
              </a:rPr>
            </a:br>
            <a:r>
              <a:rPr lang="en-US" sz="2400" dirty="0" smtClean="0">
                <a:hlinkClick r:id="rId2" action="ppaction://hlinksldjump"/>
              </a:rPr>
              <a:t>(ASAF)</a:t>
            </a:r>
            <a:endParaRPr lang="en-US" sz="2400" dirty="0"/>
          </a:p>
        </p:txBody>
      </p:sp>
      <p:sp>
        <p:nvSpPr>
          <p:cNvPr id="4" name="Footer Placeholder 3"/>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910493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457200"/>
            <a:ext cx="8839200" cy="6400800"/>
          </a:xfrm>
        </p:spPr>
        <p:txBody>
          <a:bodyPr>
            <a:normAutofit/>
          </a:bodyPr>
          <a:lstStyle/>
          <a:p>
            <a:pPr marL="0" indent="0" algn="ctr">
              <a:buNone/>
            </a:pPr>
            <a:r>
              <a:rPr lang="fa-IR" sz="3200" dirty="0" smtClean="0"/>
              <a:t>کارگاه آشنایی با استانداردهای بین المللی گزارشگری مالی</a:t>
            </a:r>
          </a:p>
          <a:p>
            <a:pPr marL="0" indent="0" algn="ctr">
              <a:buNone/>
            </a:pPr>
            <a:r>
              <a:rPr lang="en-US" sz="3200" dirty="0" smtClean="0"/>
              <a:t>IFRS </a:t>
            </a:r>
            <a:r>
              <a:rPr lang="fa-IR" sz="3200" dirty="0" smtClean="0"/>
              <a:t> و مقایسه استانداردهای حسابداری ایران با IFRS</a:t>
            </a:r>
          </a:p>
          <a:p>
            <a:pPr marL="0" indent="0" algn="ctr">
              <a:buNone/>
            </a:pPr>
            <a:r>
              <a:rPr lang="fa-IR" sz="3200" dirty="0" smtClean="0"/>
              <a:t> </a:t>
            </a:r>
          </a:p>
          <a:p>
            <a:pPr marL="0" indent="0" algn="ctr">
              <a:buNone/>
            </a:pPr>
            <a:r>
              <a:rPr lang="fa-IR" sz="3600" dirty="0" smtClean="0"/>
              <a:t>مهدی محمودی</a:t>
            </a:r>
          </a:p>
          <a:p>
            <a:pPr marL="0" indent="0" algn="ctr">
              <a:buNone/>
            </a:pPr>
            <a:endParaRPr lang="fa-IR" sz="3600" dirty="0" smtClean="0"/>
          </a:p>
          <a:p>
            <a:pPr marL="0" indent="0" algn="ctr">
              <a:buNone/>
            </a:pPr>
            <a:r>
              <a:rPr lang="en-US" sz="3600" dirty="0" smtClean="0"/>
              <a:t>www.mahdimahmoudi.ir</a:t>
            </a:r>
            <a:endParaRPr lang="en-US" sz="36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60324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3074" name="Picture 2" descr="http://www.ifrs.org/About-us/IFRS-Foundation/PublishingImages/IFRS-history.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7081" y="457200"/>
            <a:ext cx="8113519"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
        <p:nvSpPr>
          <p:cNvPr id="4" name="Slide Number Placeholder 3"/>
          <p:cNvSpPr>
            <a:spLocks noGrp="1"/>
          </p:cNvSpPr>
          <p:nvPr>
            <p:ph type="sldNum" sz="quarter" idx="11"/>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205484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6019800" cy="5714999"/>
          </a:xfrm>
        </p:spPr>
        <p:txBody>
          <a:bodyPr>
            <a:normAutofit/>
          </a:bodyPr>
          <a:lstStyle/>
          <a:p>
            <a:pPr algn="just" rtl="0">
              <a:lnSpc>
                <a:spcPct val="150000"/>
              </a:lnSpc>
            </a:pPr>
            <a:r>
              <a:rPr lang="en-US" sz="2800" dirty="0" smtClean="0"/>
              <a:t>Our </a:t>
            </a:r>
            <a:r>
              <a:rPr lang="en-US" sz="2800" dirty="0"/>
              <a:t>mission is to develop </a:t>
            </a:r>
            <a:r>
              <a:rPr lang="en-US" sz="2800" dirty="0" smtClean="0"/>
              <a:t>IFRS </a:t>
            </a:r>
            <a:r>
              <a:rPr lang="en-US" sz="2800" dirty="0"/>
              <a:t>Standards that bring </a:t>
            </a:r>
            <a:r>
              <a:rPr lang="en-US" sz="2800" u="sng" dirty="0"/>
              <a:t>transparency</a:t>
            </a:r>
            <a:r>
              <a:rPr lang="en-US" sz="2800" dirty="0"/>
              <a:t>, </a:t>
            </a:r>
            <a:r>
              <a:rPr lang="en-US" sz="2800" u="sng" dirty="0"/>
              <a:t>accountability</a:t>
            </a:r>
            <a:r>
              <a:rPr lang="en-US" sz="2800" dirty="0"/>
              <a:t> and </a:t>
            </a:r>
            <a:r>
              <a:rPr lang="en-US" sz="2800" u="sng" dirty="0"/>
              <a:t>efficiency</a:t>
            </a:r>
            <a:r>
              <a:rPr lang="en-US" sz="2800" dirty="0"/>
              <a:t> to financial markets around the world. </a:t>
            </a:r>
            <a:endParaRPr lang="en-US" sz="2800" dirty="0" smtClean="0"/>
          </a:p>
          <a:p>
            <a:pPr algn="just" rtl="0">
              <a:lnSpc>
                <a:spcPct val="150000"/>
              </a:lnSpc>
            </a:pPr>
            <a:r>
              <a:rPr lang="en-US" sz="2800" dirty="0" smtClean="0"/>
              <a:t>Our </a:t>
            </a:r>
            <a:r>
              <a:rPr lang="en-US" sz="2800" dirty="0"/>
              <a:t>work serves the public interest by fostering trust, growth and long-term financial stability in the global </a:t>
            </a:r>
            <a:r>
              <a:rPr lang="en-US" sz="2800" dirty="0" smtClean="0"/>
              <a:t>economy.</a:t>
            </a:r>
            <a:endParaRPr lang="en-US" sz="2800" dirty="0"/>
          </a:p>
        </p:txBody>
      </p:sp>
      <p:sp>
        <p:nvSpPr>
          <p:cNvPr id="2" name="Title 1"/>
          <p:cNvSpPr>
            <a:spLocks noGrp="1"/>
          </p:cNvSpPr>
          <p:nvPr>
            <p:ph type="title"/>
          </p:nvPr>
        </p:nvSpPr>
        <p:spPr>
          <a:xfrm>
            <a:off x="6858000" y="464127"/>
            <a:ext cx="1752600" cy="5715000"/>
          </a:xfrm>
        </p:spPr>
        <p:style>
          <a:lnRef idx="1">
            <a:schemeClr val="accent3"/>
          </a:lnRef>
          <a:fillRef idx="2">
            <a:schemeClr val="accent3"/>
          </a:fillRef>
          <a:effectRef idx="1">
            <a:schemeClr val="accent3"/>
          </a:effectRef>
          <a:fontRef idx="minor">
            <a:schemeClr val="dk1"/>
          </a:fontRef>
        </p:style>
        <p:txBody>
          <a:bodyPr/>
          <a:lstStyle/>
          <a:p>
            <a:pPr algn="ctr">
              <a:lnSpc>
                <a:spcPct val="150000"/>
              </a:lnSpc>
            </a:pPr>
            <a:r>
              <a:rPr lang="en-US" dirty="0">
                <a:latin typeface="David" pitchFamily="34" charset="-79"/>
                <a:cs typeface="David" pitchFamily="34" charset="-79"/>
              </a:rPr>
              <a:t> Mission Statement</a:t>
            </a:r>
            <a:br>
              <a:rPr lang="en-US" dirty="0">
                <a:latin typeface="David" pitchFamily="34" charset="-79"/>
                <a:cs typeface="David" pitchFamily="34" charset="-79"/>
              </a:rPr>
            </a:br>
            <a:endParaRPr lang="en-US" dirty="0">
              <a:latin typeface="David" pitchFamily="34" charset="-79"/>
              <a:cs typeface="David" pitchFamily="34" charset="-79"/>
            </a:endParaRPr>
          </a:p>
        </p:txBody>
      </p:sp>
      <p:sp>
        <p:nvSpPr>
          <p:cNvPr id="4" name="Footer Placeholder 3"/>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3438726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5715000" cy="5791200"/>
          </a:xfrm>
        </p:spPr>
        <p:txBody>
          <a:bodyPr>
            <a:normAutofit/>
          </a:bodyPr>
          <a:lstStyle/>
          <a:p>
            <a:pPr algn="l">
              <a:lnSpc>
                <a:spcPct val="200000"/>
              </a:lnSpc>
            </a:pPr>
            <a:r>
              <a:rPr lang="en-US" sz="2000" dirty="0" smtClean="0"/>
              <a:t>IFRS </a:t>
            </a:r>
            <a:r>
              <a:rPr lang="en-US" sz="2000" dirty="0"/>
              <a:t>Standards bring </a:t>
            </a:r>
            <a:r>
              <a:rPr lang="en-US" sz="2000" b="1" dirty="0" smtClean="0"/>
              <a:t>transparency</a:t>
            </a:r>
          </a:p>
          <a:p>
            <a:pPr algn="l">
              <a:lnSpc>
                <a:spcPct val="200000"/>
              </a:lnSpc>
            </a:pPr>
            <a:r>
              <a:rPr lang="en-US" sz="2000" dirty="0" smtClean="0"/>
              <a:t>IFRS </a:t>
            </a:r>
            <a:r>
              <a:rPr lang="en-US" sz="2000" dirty="0"/>
              <a:t>Standards strengthen </a:t>
            </a:r>
            <a:r>
              <a:rPr lang="en-US" sz="2000" b="1" dirty="0" smtClean="0"/>
              <a:t>accountability</a:t>
            </a:r>
          </a:p>
          <a:p>
            <a:pPr algn="l">
              <a:lnSpc>
                <a:spcPct val="200000"/>
              </a:lnSpc>
            </a:pPr>
            <a:r>
              <a:rPr lang="en-US" sz="2000" dirty="0" smtClean="0"/>
              <a:t>IFRS </a:t>
            </a:r>
            <a:r>
              <a:rPr lang="en-US" sz="2000" dirty="0"/>
              <a:t>Standards contribute to </a:t>
            </a:r>
            <a:r>
              <a:rPr lang="en-US" sz="2000" b="1" dirty="0"/>
              <a:t>economic efficiency</a:t>
            </a:r>
          </a:p>
        </p:txBody>
      </p:sp>
      <p:sp>
        <p:nvSpPr>
          <p:cNvPr id="2" name="Title 1"/>
          <p:cNvSpPr>
            <a:spLocks noGrp="1"/>
          </p:cNvSpPr>
          <p:nvPr>
            <p:ph type="title"/>
          </p:nvPr>
        </p:nvSpPr>
        <p:spPr>
          <a:xfrm>
            <a:off x="6553200" y="609600"/>
            <a:ext cx="1981200" cy="5715000"/>
          </a:xfrm>
        </p:spPr>
        <p:style>
          <a:lnRef idx="1">
            <a:schemeClr val="accent3"/>
          </a:lnRef>
          <a:fillRef idx="2">
            <a:schemeClr val="accent3"/>
          </a:fillRef>
          <a:effectRef idx="1">
            <a:schemeClr val="accent3"/>
          </a:effectRef>
          <a:fontRef idx="minor">
            <a:schemeClr val="dk1"/>
          </a:fontRef>
        </p:style>
        <p:txBody>
          <a:bodyPr/>
          <a:lstStyle/>
          <a:p>
            <a:pPr algn="ctr">
              <a:lnSpc>
                <a:spcPct val="150000"/>
              </a:lnSpc>
            </a:pPr>
            <a:r>
              <a:rPr lang="en-US" dirty="0">
                <a:latin typeface="David" pitchFamily="34" charset="-79"/>
                <a:cs typeface="David" pitchFamily="34" charset="-79"/>
              </a:rPr>
              <a:t> Mission Statement</a:t>
            </a:r>
            <a:br>
              <a:rPr lang="en-US" dirty="0">
                <a:latin typeface="David" pitchFamily="34" charset="-79"/>
                <a:cs typeface="David" pitchFamily="34" charset="-79"/>
              </a:rPr>
            </a:br>
            <a:endParaRPr lang="en-US" dirty="0">
              <a:latin typeface="David" pitchFamily="34" charset="-79"/>
              <a:cs typeface="David" pitchFamily="34" charset="-79"/>
            </a:endParaRPr>
          </a:p>
        </p:txBody>
      </p:sp>
      <p:sp>
        <p:nvSpPr>
          <p:cNvPr id="4" name="Footer Placeholder 3"/>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7550369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6019800" cy="5714999"/>
          </a:xfrm>
        </p:spPr>
        <p:txBody>
          <a:bodyPr/>
          <a:lstStyle/>
          <a:p>
            <a:pPr algn="l" rtl="0">
              <a:lnSpc>
                <a:spcPct val="200000"/>
              </a:lnSpc>
            </a:pPr>
            <a:r>
              <a:rPr lang="en-US" sz="2000" dirty="0" smtClean="0"/>
              <a:t>IFRS </a:t>
            </a:r>
            <a:r>
              <a:rPr lang="en-US" sz="2000" dirty="0"/>
              <a:t>Standards bring transparency by enhancing the international </a:t>
            </a:r>
            <a:r>
              <a:rPr lang="en-US" sz="2000" b="1" u="sng" dirty="0"/>
              <a:t>comparability and quality of financial information</a:t>
            </a:r>
            <a:r>
              <a:rPr lang="en-US" sz="2000" dirty="0"/>
              <a:t>, enabling investors and other market participants to make informed economic decisions</a:t>
            </a:r>
          </a:p>
          <a:p>
            <a:pPr algn="just">
              <a:lnSpc>
                <a:spcPct val="200000"/>
              </a:lnSpc>
            </a:pPr>
            <a:endParaRPr lang="en-US" sz="2000" dirty="0" smtClean="0">
              <a:cs typeface="B Koodak" pitchFamily="2" charset="-78"/>
            </a:endParaRPr>
          </a:p>
          <a:p>
            <a:pPr algn="just">
              <a:lnSpc>
                <a:spcPct val="200000"/>
              </a:lnSpc>
            </a:pPr>
            <a:r>
              <a:rPr lang="fa-IR" sz="2000" dirty="0" smtClean="0">
                <a:cs typeface="B Koodak" pitchFamily="2" charset="-78"/>
              </a:rPr>
              <a:t>استانداردهای </a:t>
            </a:r>
            <a:r>
              <a:rPr lang="fa-IR" sz="2000" dirty="0">
                <a:cs typeface="B Koodak" pitchFamily="2" charset="-78"/>
              </a:rPr>
              <a:t>بین‌المللی گزارشگری مالی، باعث افزایش </a:t>
            </a:r>
            <a:r>
              <a:rPr lang="fa-IR" sz="2000" u="sng" dirty="0">
                <a:cs typeface="B Koodak" pitchFamily="2" charset="-78"/>
              </a:rPr>
              <a:t>قابلیت مقایسه و کیفیت صورت‌های مالی</a:t>
            </a:r>
            <a:r>
              <a:rPr lang="fa-IR" sz="2000" dirty="0">
                <a:cs typeface="B Koodak" pitchFamily="2" charset="-78"/>
              </a:rPr>
              <a:t> می‌شوند و به سرمایه‌گذاران و سایر مشارکت‌کنندگان بازار در اتخاذ تصمیمات آگاهانه اقتصادی کمک می‌کنند.</a:t>
            </a:r>
          </a:p>
          <a:p>
            <a:endParaRPr lang="en-US" dirty="0"/>
          </a:p>
        </p:txBody>
      </p:sp>
      <p:sp>
        <p:nvSpPr>
          <p:cNvPr id="3" name="Title 2"/>
          <p:cNvSpPr>
            <a:spLocks noGrp="1"/>
          </p:cNvSpPr>
          <p:nvPr>
            <p:ph type="title"/>
          </p:nvPr>
        </p:nvSpPr>
        <p:spPr>
          <a:xfrm>
            <a:off x="6477000" y="450272"/>
            <a:ext cx="2133600" cy="5715000"/>
          </a:xfrm>
        </p:spPr>
        <p:style>
          <a:lnRef idx="1">
            <a:schemeClr val="accent3"/>
          </a:lnRef>
          <a:fillRef idx="2">
            <a:schemeClr val="accent3"/>
          </a:fillRef>
          <a:effectRef idx="1">
            <a:schemeClr val="accent3"/>
          </a:effectRef>
          <a:fontRef idx="minor">
            <a:schemeClr val="dk1"/>
          </a:fontRef>
        </p:style>
        <p:txBody>
          <a:bodyPr/>
          <a:lstStyle/>
          <a:p>
            <a:r>
              <a:rPr lang="en-US" dirty="0">
                <a:latin typeface="David" pitchFamily="34" charset="-79"/>
                <a:cs typeface="David" pitchFamily="34" charset="-79"/>
              </a:rPr>
              <a:t>transparency</a:t>
            </a:r>
          </a:p>
        </p:txBody>
      </p:sp>
      <p:sp>
        <p:nvSpPr>
          <p:cNvPr id="4" name="Footer Placeholder 3"/>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39859601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6019800" cy="5714999"/>
          </a:xfrm>
        </p:spPr>
        <p:txBody>
          <a:bodyPr>
            <a:normAutofit fontScale="92500" lnSpcReduction="20000"/>
          </a:bodyPr>
          <a:lstStyle/>
          <a:p>
            <a:pPr algn="just" rtl="0">
              <a:lnSpc>
                <a:spcPct val="200000"/>
              </a:lnSpc>
            </a:pPr>
            <a:r>
              <a:rPr lang="en-US" sz="1900" dirty="0" smtClean="0"/>
              <a:t>IFRS </a:t>
            </a:r>
            <a:r>
              <a:rPr lang="en-US" sz="1900" dirty="0"/>
              <a:t>Standards strengthen accountability by </a:t>
            </a:r>
            <a:r>
              <a:rPr lang="en-US" sz="1900" u="sng" dirty="0"/>
              <a:t>reducing the information gap between the providers of capital and the people to whom they have entrusted their money.</a:t>
            </a:r>
            <a:r>
              <a:rPr lang="en-US" sz="1900" dirty="0"/>
              <a:t> Our Standards provide information that is needed to hold management to account. As a source of globally comparable information, </a:t>
            </a:r>
            <a:r>
              <a:rPr lang="en-US" sz="1900" dirty="0" smtClean="0"/>
              <a:t>IFRS </a:t>
            </a:r>
            <a:r>
              <a:rPr lang="en-US" sz="1900" dirty="0"/>
              <a:t>Standards are also of vital importance to regulators around the world</a:t>
            </a:r>
          </a:p>
          <a:p>
            <a:pPr algn="just">
              <a:lnSpc>
                <a:spcPct val="200000"/>
              </a:lnSpc>
            </a:pPr>
            <a:r>
              <a:rPr lang="fa-IR" dirty="0">
                <a:cs typeface="B Koodak" pitchFamily="2" charset="-78"/>
              </a:rPr>
              <a:t>استانداردهای بین‌المللی گزارشگری مالی، با </a:t>
            </a:r>
            <a:r>
              <a:rPr lang="fa-IR" u="sng" dirty="0">
                <a:cs typeface="B Koodak" pitchFamily="2" charset="-78"/>
              </a:rPr>
              <a:t>کاهش شکاف اطلاعاتی بین دارندگان اطلاعات و سرمایه‌گذاران</a:t>
            </a:r>
            <a:r>
              <a:rPr lang="fa-IR" dirty="0">
                <a:cs typeface="B Koodak" pitchFamily="2" charset="-78"/>
              </a:rPr>
              <a:t>، موجب تقویت پاسخگویی می‌شوند. استانداردهای مذکور، به عنوان منبع اطلاعات قابل مقایسه جهانی، برای قانونگذاران نیز اهمیت ویژه‌ای دارند.</a:t>
            </a:r>
          </a:p>
          <a:p>
            <a:endParaRPr lang="en-US" dirty="0"/>
          </a:p>
        </p:txBody>
      </p:sp>
      <p:sp>
        <p:nvSpPr>
          <p:cNvPr id="3" name="Title 2"/>
          <p:cNvSpPr>
            <a:spLocks noGrp="1"/>
          </p:cNvSpPr>
          <p:nvPr>
            <p:ph type="title"/>
          </p:nvPr>
        </p:nvSpPr>
        <p:spPr>
          <a:xfrm>
            <a:off x="6477000" y="533400"/>
            <a:ext cx="2209800" cy="5715000"/>
          </a:xfrm>
        </p:spPr>
        <p:style>
          <a:lnRef idx="1">
            <a:schemeClr val="accent3"/>
          </a:lnRef>
          <a:fillRef idx="2">
            <a:schemeClr val="accent3"/>
          </a:fillRef>
          <a:effectRef idx="1">
            <a:schemeClr val="accent3"/>
          </a:effectRef>
          <a:fontRef idx="minor">
            <a:schemeClr val="dk1"/>
          </a:fontRef>
        </p:style>
        <p:txBody>
          <a:bodyPr/>
          <a:lstStyle/>
          <a:p>
            <a:r>
              <a:rPr lang="en-US" dirty="0">
                <a:latin typeface="David" pitchFamily="34" charset="-79"/>
                <a:cs typeface="David" pitchFamily="34" charset="-79"/>
              </a:rPr>
              <a:t>accountability</a:t>
            </a:r>
          </a:p>
        </p:txBody>
      </p:sp>
      <p:sp>
        <p:nvSpPr>
          <p:cNvPr id="4" name="Footer Placeholder 3"/>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40476597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6400800" cy="5714999"/>
          </a:xfrm>
        </p:spPr>
        <p:txBody>
          <a:bodyPr>
            <a:normAutofit fontScale="77500" lnSpcReduction="20000"/>
          </a:bodyPr>
          <a:lstStyle/>
          <a:p>
            <a:pPr algn="l" rtl="0">
              <a:lnSpc>
                <a:spcPct val="200000"/>
              </a:lnSpc>
            </a:pPr>
            <a:r>
              <a:rPr lang="en-US" sz="2400" dirty="0" smtClean="0"/>
              <a:t>IFRS </a:t>
            </a:r>
            <a:r>
              <a:rPr lang="en-US" sz="2400" dirty="0"/>
              <a:t>Standards contribute to economic efficiency by helping investors to identify opportunities and risks across the world, thus improving capital allocation.</a:t>
            </a:r>
          </a:p>
          <a:p>
            <a:pPr algn="l" rtl="0">
              <a:lnSpc>
                <a:spcPct val="200000"/>
              </a:lnSpc>
            </a:pPr>
            <a:r>
              <a:rPr lang="en-US" sz="2400" dirty="0"/>
              <a:t> For businesses, the use of a single, trusted accounting language lowers the cost of capital and reduces international reporting costs</a:t>
            </a:r>
            <a:br>
              <a:rPr lang="en-US" sz="2400" dirty="0"/>
            </a:br>
            <a:endParaRPr lang="en-US" sz="2400" dirty="0"/>
          </a:p>
          <a:p>
            <a:pPr algn="just">
              <a:lnSpc>
                <a:spcPct val="200000"/>
              </a:lnSpc>
            </a:pPr>
            <a:r>
              <a:rPr lang="fa-IR" sz="1900" dirty="0">
                <a:cs typeface="B Koodak" pitchFamily="2" charset="-78"/>
              </a:rPr>
              <a:t>استانداردهای بین‌المللی گزارشگری مالی، با کمک به سرمایه‌گذاران </a:t>
            </a:r>
            <a:r>
              <a:rPr lang="fa-IR" sz="1900" dirty="0" smtClean="0">
                <a:cs typeface="B Koodak" pitchFamily="2" charset="-78"/>
              </a:rPr>
              <a:t>در شناسایی </a:t>
            </a:r>
            <a:r>
              <a:rPr lang="fa-IR" sz="1900" dirty="0">
                <a:cs typeface="B Koodak" pitchFamily="2" charset="-78"/>
              </a:rPr>
              <a:t>فرصت‌ها و تهدیدهای سرمایه‌‌گذاری در سر تا سر جهان، موجب </a:t>
            </a:r>
            <a:r>
              <a:rPr lang="fa-IR" sz="1900" u="sng" dirty="0">
                <a:cs typeface="B Koodak" pitchFamily="2" charset="-78"/>
              </a:rPr>
              <a:t>تخصیص بهینه منابع </a:t>
            </a:r>
            <a:r>
              <a:rPr lang="fa-IR" sz="1900" dirty="0">
                <a:cs typeface="B Koodak" pitchFamily="2" charset="-78"/>
              </a:rPr>
              <a:t>می‌شوند. </a:t>
            </a:r>
          </a:p>
          <a:p>
            <a:pPr algn="just">
              <a:lnSpc>
                <a:spcPct val="200000"/>
              </a:lnSpc>
            </a:pPr>
            <a:r>
              <a:rPr lang="fa-IR" sz="1900" dirty="0">
                <a:cs typeface="B Koodak" pitchFamily="2" charset="-78"/>
              </a:rPr>
              <a:t>برای شرکت‌ها نیز، استفاده از یک زبان حسابداری قابل اعتماد، </a:t>
            </a:r>
            <a:r>
              <a:rPr lang="fa-IR" sz="1900" u="sng" dirty="0">
                <a:cs typeface="B Koodak" pitchFamily="2" charset="-78"/>
              </a:rPr>
              <a:t>هزینه سرمایه </a:t>
            </a:r>
            <a:r>
              <a:rPr lang="fa-IR" sz="1900" dirty="0">
                <a:cs typeface="B Koodak" pitchFamily="2" charset="-78"/>
              </a:rPr>
              <a:t>و هزینه‌‌های گزارشگری بین‌المللی را کاهش می‌دهد.</a:t>
            </a:r>
            <a:endParaRPr lang="en-US" sz="1900" dirty="0">
              <a:cs typeface="B Koodak" pitchFamily="2" charset="-78"/>
            </a:endParaRPr>
          </a:p>
        </p:txBody>
      </p:sp>
      <p:sp>
        <p:nvSpPr>
          <p:cNvPr id="3" name="Title 2"/>
          <p:cNvSpPr>
            <a:spLocks noGrp="1"/>
          </p:cNvSpPr>
          <p:nvPr>
            <p:ph type="title"/>
          </p:nvPr>
        </p:nvSpPr>
        <p:spPr>
          <a:xfrm>
            <a:off x="6934200" y="484909"/>
            <a:ext cx="1600200" cy="571500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2400" dirty="0">
                <a:latin typeface="David" pitchFamily="34" charset="-79"/>
                <a:cs typeface="David" pitchFamily="34" charset="-79"/>
              </a:rPr>
              <a:t>efficiency</a:t>
            </a:r>
          </a:p>
        </p:txBody>
      </p:sp>
      <p:sp>
        <p:nvSpPr>
          <p:cNvPr id="4" name="Footer Placeholder 3"/>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14443451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6400800" cy="5714999"/>
          </a:xfrm>
        </p:spPr>
        <p:txBody>
          <a:bodyPr>
            <a:noAutofit/>
          </a:bodyPr>
          <a:lstStyle/>
          <a:p>
            <a:pPr algn="l" rtl="0">
              <a:lnSpc>
                <a:spcPct val="200000"/>
              </a:lnSpc>
            </a:pPr>
            <a:r>
              <a:rPr lang="en-US" sz="2000" dirty="0"/>
              <a:t>The </a:t>
            </a:r>
            <a:r>
              <a:rPr lang="en-US" sz="2000" dirty="0" smtClean="0"/>
              <a:t>IFRS </a:t>
            </a:r>
            <a:r>
              <a:rPr lang="en-US" sz="2000" dirty="0"/>
              <a:t>Foundation is funded by income from multiple sources. In 2015, the total income was £27.4 million </a:t>
            </a:r>
            <a:r>
              <a:rPr lang="en-US" sz="2000" b="1" dirty="0"/>
              <a:t> </a:t>
            </a:r>
            <a:endParaRPr lang="en-US" sz="2000" dirty="0"/>
          </a:p>
          <a:p>
            <a:pPr algn="l" rtl="0">
              <a:lnSpc>
                <a:spcPct val="200000"/>
              </a:lnSpc>
            </a:pPr>
            <a:r>
              <a:rPr lang="en-US" sz="2000" b="1" dirty="0" smtClean="0"/>
              <a:t>Jurisdictional </a:t>
            </a:r>
            <a:r>
              <a:rPr lang="en-US" sz="2000" b="1" dirty="0"/>
              <a:t>contributions 53% </a:t>
            </a:r>
            <a:endParaRPr lang="fa-IR" sz="2000" b="1" dirty="0" smtClean="0"/>
          </a:p>
          <a:p>
            <a:pPr algn="l" rtl="0">
              <a:lnSpc>
                <a:spcPct val="200000"/>
              </a:lnSpc>
            </a:pPr>
            <a:r>
              <a:rPr lang="en-US" sz="2000" b="1" dirty="0"/>
              <a:t>Contributions from accounting firms 26% </a:t>
            </a:r>
            <a:endParaRPr lang="fa-IR" sz="2000" b="1" dirty="0" smtClean="0"/>
          </a:p>
          <a:p>
            <a:pPr algn="l" rtl="0">
              <a:lnSpc>
                <a:spcPct val="200000"/>
              </a:lnSpc>
            </a:pPr>
            <a:r>
              <a:rPr lang="en-US" sz="2000" b="1" dirty="0"/>
              <a:t>Self-generated income 21</a:t>
            </a:r>
            <a:r>
              <a:rPr lang="en-US" sz="2000" b="1" dirty="0" smtClean="0"/>
              <a:t>%</a:t>
            </a:r>
            <a:endParaRPr lang="fa-IR" sz="2000" b="1" dirty="0" smtClean="0"/>
          </a:p>
        </p:txBody>
      </p:sp>
      <p:sp>
        <p:nvSpPr>
          <p:cNvPr id="3" name="Title 2"/>
          <p:cNvSpPr>
            <a:spLocks noGrp="1"/>
          </p:cNvSpPr>
          <p:nvPr>
            <p:ph type="title"/>
          </p:nvPr>
        </p:nvSpPr>
        <p:spPr>
          <a:xfrm>
            <a:off x="7010400" y="609600"/>
            <a:ext cx="1600200" cy="5715000"/>
          </a:xfrm>
        </p:spPr>
        <p:style>
          <a:lnRef idx="1">
            <a:schemeClr val="accent3"/>
          </a:lnRef>
          <a:fillRef idx="2">
            <a:schemeClr val="accent3"/>
          </a:fillRef>
          <a:effectRef idx="1">
            <a:schemeClr val="accent3"/>
          </a:effectRef>
          <a:fontRef idx="minor">
            <a:schemeClr val="dk1"/>
          </a:fontRef>
        </p:style>
        <p:txBody>
          <a:bodyPr/>
          <a:lstStyle/>
          <a:p>
            <a:pPr algn="ctr"/>
            <a:r>
              <a:rPr lang="en-US" dirty="0">
                <a:latin typeface="David" pitchFamily="34" charset="-79"/>
                <a:cs typeface="David" pitchFamily="34" charset="-79"/>
              </a:rPr>
              <a:t>Funding </a:t>
            </a:r>
          </a:p>
        </p:txBody>
      </p:sp>
      <p:sp>
        <p:nvSpPr>
          <p:cNvPr id="4" name="Footer Placeholder 3"/>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32377151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5105400" cy="5714999"/>
          </a:xfrm>
        </p:spPr>
        <p:txBody>
          <a:bodyPr>
            <a:normAutofit/>
          </a:bodyPr>
          <a:lstStyle/>
          <a:p>
            <a:pPr algn="l">
              <a:lnSpc>
                <a:spcPct val="200000"/>
              </a:lnSpc>
            </a:pPr>
            <a:r>
              <a:rPr lang="en-US" sz="2000" dirty="0">
                <a:cs typeface="B Koodak" pitchFamily="2" charset="-78"/>
              </a:rPr>
              <a:t>Currently, profiles are completed </a:t>
            </a:r>
            <a:r>
              <a:rPr lang="en-US" sz="2000" dirty="0" smtClean="0">
                <a:cs typeface="B Koodak" pitchFamily="2" charset="-78"/>
              </a:rPr>
              <a:t>for </a:t>
            </a:r>
            <a:r>
              <a:rPr lang="en-US" sz="2000" dirty="0">
                <a:cs typeface="B Koodak" pitchFamily="2" charset="-78"/>
              </a:rPr>
              <a:t>147 </a:t>
            </a:r>
            <a:r>
              <a:rPr lang="en-US" sz="2000" dirty="0" smtClean="0">
                <a:cs typeface="B Koodak" pitchFamily="2" charset="-78"/>
              </a:rPr>
              <a:t>jurisdictions</a:t>
            </a:r>
            <a:endParaRPr lang="fa-IR" sz="2000" dirty="0" smtClean="0">
              <a:cs typeface="B Koodak" pitchFamily="2" charset="-78"/>
            </a:endParaRPr>
          </a:p>
          <a:p>
            <a:pPr>
              <a:lnSpc>
                <a:spcPct val="200000"/>
              </a:lnSpc>
            </a:pPr>
            <a:r>
              <a:rPr lang="fa-IR" sz="2000" dirty="0" smtClean="0">
                <a:cs typeface="B Koodak" pitchFamily="2" charset="-78"/>
              </a:rPr>
              <a:t>در </a:t>
            </a:r>
            <a:r>
              <a:rPr lang="fa-IR" sz="2000" dirty="0">
                <a:cs typeface="B Koodak" pitchFamily="2" charset="-78"/>
              </a:rPr>
              <a:t>سطح کلان، فرض بر هماهنگی با استانداردهای بین‌المللی بوده و درحال ‌حاضر در مقطعِ تصمیم‌گیریِ کلان برای پذیرش یا عدم‌پذیرش استانداردهای بین‌المللی قرار نداریم</a:t>
            </a:r>
            <a:r>
              <a:rPr lang="fa-IR" sz="2000" dirty="0" smtClean="0">
                <a:cs typeface="B Koodak" pitchFamily="2" charset="-78"/>
              </a:rPr>
              <a:t>.</a:t>
            </a:r>
          </a:p>
          <a:p>
            <a:pPr>
              <a:lnSpc>
                <a:spcPct val="200000"/>
              </a:lnSpc>
            </a:pPr>
            <a:endParaRPr lang="fa-IR" sz="2000" dirty="0" smtClean="0">
              <a:cs typeface="B Koodak" pitchFamily="2" charset="-78"/>
            </a:endParaRPr>
          </a:p>
          <a:p>
            <a:pPr>
              <a:lnSpc>
                <a:spcPct val="200000"/>
              </a:lnSpc>
            </a:pPr>
            <a:r>
              <a:rPr lang="fa-IR" sz="2000" dirty="0" smtClean="0">
                <a:cs typeface="B Koodak" pitchFamily="2" charset="-78"/>
              </a:rPr>
              <a:t>مشکل کجاست؟</a:t>
            </a:r>
            <a:endParaRPr lang="en-US" sz="2000" dirty="0">
              <a:cs typeface="B Koodak" pitchFamily="2" charset="-78"/>
            </a:endParaRPr>
          </a:p>
        </p:txBody>
      </p:sp>
      <p:sp>
        <p:nvSpPr>
          <p:cNvPr id="3" name="Title 2"/>
          <p:cNvSpPr>
            <a:spLocks noGrp="1"/>
          </p:cNvSpPr>
          <p:nvPr>
            <p:ph type="title"/>
          </p:nvPr>
        </p:nvSpPr>
        <p:spPr>
          <a:xfrm>
            <a:off x="5791200" y="457200"/>
            <a:ext cx="2819400" cy="5715000"/>
          </a:xfrm>
        </p:spPr>
        <p:style>
          <a:lnRef idx="1">
            <a:schemeClr val="accent3"/>
          </a:lnRef>
          <a:fillRef idx="2">
            <a:schemeClr val="accent3"/>
          </a:fillRef>
          <a:effectRef idx="1">
            <a:schemeClr val="accent3"/>
          </a:effectRef>
          <a:fontRef idx="minor">
            <a:schemeClr val="dk1"/>
          </a:fontRef>
        </p:style>
        <p:txBody>
          <a:bodyPr/>
          <a:lstStyle/>
          <a:p>
            <a:pPr algn="ctr"/>
            <a:r>
              <a:rPr lang="en-US" dirty="0" smtClean="0"/>
              <a:t>IFRS </a:t>
            </a:r>
            <a:r>
              <a:rPr lang="fa-IR" dirty="0" smtClean="0"/>
              <a:t/>
            </a:r>
            <a:br>
              <a:rPr lang="fa-IR" dirty="0" smtClean="0"/>
            </a:br>
            <a:r>
              <a:rPr lang="fa-IR" dirty="0" smtClean="0"/>
              <a:t>در جهان و ایران</a:t>
            </a:r>
            <a:endParaRPr lang="en-US" dirty="0"/>
          </a:p>
        </p:txBody>
      </p:sp>
      <p:sp>
        <p:nvSpPr>
          <p:cNvPr id="4" name="Footer Placeholder 3"/>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10081745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6096000" cy="5714999"/>
          </a:xfrm>
        </p:spPr>
        <p:txBody>
          <a:bodyPr>
            <a:normAutofit/>
          </a:bodyPr>
          <a:lstStyle/>
          <a:p>
            <a:r>
              <a:rPr lang="fa-IR" dirty="0" smtClean="0">
                <a:cs typeface="B Koodak" pitchFamily="2" charset="-78"/>
              </a:rPr>
              <a:t>برای </a:t>
            </a:r>
            <a:r>
              <a:rPr lang="fa-IR" dirty="0">
                <a:cs typeface="B Koodak" pitchFamily="2" charset="-78"/>
              </a:rPr>
              <a:t>تعداد زیادی از استانداردهای بین‌المللی (حدود 16 استاندارد)، هنوز استاندارد متناظر ارائه نشده است</a:t>
            </a:r>
            <a:r>
              <a:rPr lang="fa-IR" dirty="0" smtClean="0">
                <a:cs typeface="B Koodak" pitchFamily="2" charset="-78"/>
              </a:rPr>
              <a:t>.</a:t>
            </a:r>
            <a:r>
              <a:rPr lang="en-US" dirty="0">
                <a:cs typeface="B Koodak" pitchFamily="2" charset="-78"/>
              </a:rPr>
              <a:t> IFRS </a:t>
            </a:r>
            <a:r>
              <a:rPr lang="en-US" dirty="0" smtClean="0">
                <a:cs typeface="B Koodak" pitchFamily="2" charset="-78"/>
              </a:rPr>
              <a:t>1</a:t>
            </a:r>
            <a:r>
              <a:rPr lang="fa-IR" dirty="0" smtClean="0">
                <a:cs typeface="B Koodak" pitchFamily="2" charset="-78"/>
              </a:rPr>
              <a:t> </a:t>
            </a:r>
            <a:r>
              <a:rPr lang="en-US" dirty="0" smtClean="0">
                <a:cs typeface="B Koodak" pitchFamily="2" charset="-78"/>
              </a:rPr>
              <a:t>,</a:t>
            </a:r>
            <a:r>
              <a:rPr lang="fa-IR" dirty="0" smtClean="0">
                <a:cs typeface="B Koodak" pitchFamily="2" charset="-78"/>
              </a:rPr>
              <a:t> </a:t>
            </a:r>
            <a:r>
              <a:rPr lang="en-US" dirty="0" smtClean="0">
                <a:cs typeface="B Koodak" pitchFamily="2" charset="-78"/>
              </a:rPr>
              <a:t>IFRS 13</a:t>
            </a:r>
            <a:r>
              <a:rPr lang="fa-IR" dirty="0" smtClean="0">
                <a:cs typeface="B Koodak" pitchFamily="2" charset="-78"/>
              </a:rPr>
              <a:t> </a:t>
            </a:r>
            <a:r>
              <a:rPr lang="en-US" dirty="0" smtClean="0">
                <a:cs typeface="B Koodak" pitchFamily="2" charset="-78"/>
              </a:rPr>
              <a:t>,</a:t>
            </a:r>
            <a:r>
              <a:rPr lang="fa-IR" dirty="0" smtClean="0">
                <a:cs typeface="B Koodak" pitchFamily="2" charset="-78"/>
              </a:rPr>
              <a:t>  </a:t>
            </a:r>
            <a:r>
              <a:rPr lang="en-US" dirty="0" smtClean="0">
                <a:cs typeface="B Koodak" pitchFamily="2" charset="-78"/>
              </a:rPr>
              <a:t>IAS 12</a:t>
            </a:r>
            <a:r>
              <a:rPr lang="fa-IR" dirty="0" smtClean="0">
                <a:cs typeface="B Koodak" pitchFamily="2" charset="-78"/>
              </a:rPr>
              <a:t> </a:t>
            </a:r>
            <a:r>
              <a:rPr lang="en-US" dirty="0" smtClean="0">
                <a:cs typeface="B Koodak" pitchFamily="2" charset="-78"/>
              </a:rPr>
              <a:t>,</a:t>
            </a:r>
            <a:r>
              <a:rPr lang="fa-IR" dirty="0" smtClean="0">
                <a:cs typeface="B Koodak" pitchFamily="2" charset="-78"/>
              </a:rPr>
              <a:t>  </a:t>
            </a:r>
            <a:r>
              <a:rPr lang="en-US" dirty="0" smtClean="0">
                <a:cs typeface="B Koodak" pitchFamily="2" charset="-78"/>
              </a:rPr>
              <a:t>IAS 32</a:t>
            </a:r>
            <a:r>
              <a:rPr lang="fa-IR" dirty="0" smtClean="0">
                <a:cs typeface="B Koodak" pitchFamily="2" charset="-78"/>
              </a:rPr>
              <a:t>  </a:t>
            </a:r>
            <a:r>
              <a:rPr lang="en-US" dirty="0" smtClean="0">
                <a:cs typeface="B Koodak" pitchFamily="2" charset="-78"/>
              </a:rPr>
              <a:t>IAS 39,</a:t>
            </a:r>
            <a:r>
              <a:rPr lang="fa-IR" dirty="0" smtClean="0">
                <a:cs typeface="B Koodak" pitchFamily="2" charset="-78"/>
              </a:rPr>
              <a:t>  </a:t>
            </a:r>
            <a:r>
              <a:rPr lang="en-US" dirty="0" smtClean="0">
                <a:cs typeface="B Koodak" pitchFamily="2" charset="-78"/>
              </a:rPr>
              <a:t>,</a:t>
            </a:r>
            <a:r>
              <a:rPr lang="fa-IR" dirty="0" smtClean="0">
                <a:cs typeface="B Koodak" pitchFamily="2" charset="-78"/>
              </a:rPr>
              <a:t> </a:t>
            </a:r>
            <a:r>
              <a:rPr lang="en-US" dirty="0" smtClean="0">
                <a:cs typeface="B Koodak" pitchFamily="2" charset="-78"/>
              </a:rPr>
              <a:t>IFRS 7</a:t>
            </a:r>
            <a:r>
              <a:rPr lang="fa-IR" dirty="0" smtClean="0">
                <a:cs typeface="B Koodak" pitchFamily="2" charset="-78"/>
              </a:rPr>
              <a:t>  </a:t>
            </a:r>
            <a:r>
              <a:rPr lang="en-US" dirty="0" smtClean="0">
                <a:cs typeface="B Koodak" pitchFamily="2" charset="-78"/>
              </a:rPr>
              <a:t>IAS 27,</a:t>
            </a:r>
            <a:r>
              <a:rPr lang="fa-IR" dirty="0" smtClean="0">
                <a:cs typeface="B Koodak" pitchFamily="2" charset="-78"/>
              </a:rPr>
              <a:t>   </a:t>
            </a:r>
            <a:r>
              <a:rPr lang="en-US" dirty="0" smtClean="0">
                <a:cs typeface="B Koodak" pitchFamily="2" charset="-78"/>
              </a:rPr>
              <a:t>IAS29</a:t>
            </a:r>
            <a:r>
              <a:rPr lang="fa-IR" dirty="0" smtClean="0">
                <a:cs typeface="B Koodak" pitchFamily="2" charset="-78"/>
              </a:rPr>
              <a:t> </a:t>
            </a:r>
            <a:r>
              <a:rPr lang="en-US" dirty="0" smtClean="0">
                <a:cs typeface="B Koodak" pitchFamily="2" charset="-78"/>
              </a:rPr>
              <a:t>IAS </a:t>
            </a:r>
            <a:r>
              <a:rPr lang="en-US" dirty="0">
                <a:cs typeface="B Koodak" pitchFamily="2" charset="-78"/>
              </a:rPr>
              <a:t>40 </a:t>
            </a:r>
            <a:r>
              <a:rPr lang="en-US" dirty="0" smtClean="0">
                <a:cs typeface="B Koodak" pitchFamily="2" charset="-78"/>
              </a:rPr>
              <a:t>,</a:t>
            </a:r>
            <a:r>
              <a:rPr lang="fa-IR" dirty="0" smtClean="0">
                <a:cs typeface="B Koodak" pitchFamily="2" charset="-78"/>
              </a:rPr>
              <a:t>  </a:t>
            </a:r>
            <a:r>
              <a:rPr lang="en-US" dirty="0" smtClean="0">
                <a:cs typeface="B Koodak" pitchFamily="2" charset="-78"/>
              </a:rPr>
              <a:t>IFRS 2, </a:t>
            </a:r>
            <a:r>
              <a:rPr lang="fa-IR" dirty="0" smtClean="0">
                <a:cs typeface="B Koodak" pitchFamily="2" charset="-78"/>
              </a:rPr>
              <a:t>  </a:t>
            </a:r>
            <a:r>
              <a:rPr lang="en-US" dirty="0" smtClean="0">
                <a:cs typeface="B Koodak" pitchFamily="2" charset="-78"/>
              </a:rPr>
              <a:t>,</a:t>
            </a:r>
            <a:r>
              <a:rPr lang="fa-IR" dirty="0" smtClean="0">
                <a:cs typeface="B Koodak" pitchFamily="2" charset="-78"/>
              </a:rPr>
              <a:t> </a:t>
            </a:r>
            <a:r>
              <a:rPr lang="en-US" dirty="0" smtClean="0">
                <a:cs typeface="B Koodak" pitchFamily="2" charset="-78"/>
              </a:rPr>
              <a:t>IFRS 6</a:t>
            </a:r>
            <a:r>
              <a:rPr lang="fa-IR" dirty="0" smtClean="0">
                <a:cs typeface="B Koodak" pitchFamily="2" charset="-78"/>
              </a:rPr>
              <a:t> </a:t>
            </a:r>
            <a:r>
              <a:rPr lang="en-US" dirty="0" smtClean="0">
                <a:cs typeface="B Koodak" pitchFamily="2" charset="-78"/>
              </a:rPr>
              <a:t>,</a:t>
            </a:r>
            <a:r>
              <a:rPr lang="fa-IR" dirty="0" smtClean="0">
                <a:cs typeface="B Koodak" pitchFamily="2" charset="-78"/>
              </a:rPr>
              <a:t>  </a:t>
            </a:r>
            <a:r>
              <a:rPr lang="en-US" dirty="0" smtClean="0">
                <a:cs typeface="B Koodak" pitchFamily="2" charset="-78"/>
              </a:rPr>
              <a:t>IFRS 9</a:t>
            </a:r>
            <a:r>
              <a:rPr lang="fa-IR" dirty="0" smtClean="0">
                <a:cs typeface="B Koodak" pitchFamily="2" charset="-78"/>
              </a:rPr>
              <a:t>  </a:t>
            </a:r>
            <a:r>
              <a:rPr lang="en-US" dirty="0" smtClean="0">
                <a:cs typeface="B Koodak" pitchFamily="2" charset="-78"/>
              </a:rPr>
              <a:t>,</a:t>
            </a:r>
            <a:r>
              <a:rPr lang="fa-IR" dirty="0" smtClean="0">
                <a:cs typeface="B Koodak" pitchFamily="2" charset="-78"/>
              </a:rPr>
              <a:t>  </a:t>
            </a:r>
            <a:r>
              <a:rPr lang="en-US" dirty="0" smtClean="0">
                <a:cs typeface="B Koodak" pitchFamily="2" charset="-78"/>
              </a:rPr>
              <a:t>IFRS </a:t>
            </a:r>
            <a:r>
              <a:rPr lang="en-US" dirty="0">
                <a:cs typeface="B Koodak" pitchFamily="2" charset="-78"/>
              </a:rPr>
              <a:t>12 </a:t>
            </a:r>
            <a:r>
              <a:rPr lang="fa-IR" dirty="0" smtClean="0">
                <a:cs typeface="B Koodak" pitchFamily="2" charset="-78"/>
              </a:rPr>
              <a:t> </a:t>
            </a:r>
            <a:r>
              <a:rPr lang="en-US" dirty="0" smtClean="0">
                <a:cs typeface="B Koodak" pitchFamily="2" charset="-78"/>
              </a:rPr>
              <a:t>,</a:t>
            </a:r>
            <a:r>
              <a:rPr lang="fa-IR" dirty="0" smtClean="0">
                <a:cs typeface="B Koodak" pitchFamily="2" charset="-78"/>
              </a:rPr>
              <a:t> </a:t>
            </a:r>
            <a:r>
              <a:rPr lang="en-US" dirty="0" smtClean="0">
                <a:cs typeface="B Koodak" pitchFamily="2" charset="-78"/>
              </a:rPr>
              <a:t>IFRS 14</a:t>
            </a:r>
            <a:r>
              <a:rPr lang="fa-IR" dirty="0" smtClean="0">
                <a:cs typeface="B Koodak" pitchFamily="2" charset="-78"/>
              </a:rPr>
              <a:t>  </a:t>
            </a:r>
            <a:r>
              <a:rPr lang="en-US" dirty="0" smtClean="0">
                <a:cs typeface="B Koodak" pitchFamily="2" charset="-78"/>
              </a:rPr>
              <a:t>,</a:t>
            </a:r>
            <a:r>
              <a:rPr lang="fa-IR" dirty="0" smtClean="0">
                <a:cs typeface="B Koodak" pitchFamily="2" charset="-78"/>
              </a:rPr>
              <a:t> </a:t>
            </a:r>
            <a:r>
              <a:rPr lang="en-US" dirty="0" smtClean="0">
                <a:cs typeface="B Koodak" pitchFamily="2" charset="-78"/>
              </a:rPr>
              <a:t>IFRS 15</a:t>
            </a:r>
            <a:r>
              <a:rPr lang="fa-IR" dirty="0" smtClean="0">
                <a:cs typeface="B Koodak" pitchFamily="2" charset="-78"/>
              </a:rPr>
              <a:t> </a:t>
            </a:r>
            <a:r>
              <a:rPr lang="en-US" dirty="0" smtClean="0">
                <a:cs typeface="B Koodak" pitchFamily="2" charset="-78"/>
              </a:rPr>
              <a:t>,</a:t>
            </a:r>
            <a:r>
              <a:rPr lang="fa-IR" dirty="0" smtClean="0">
                <a:cs typeface="B Koodak" pitchFamily="2" charset="-78"/>
              </a:rPr>
              <a:t>  </a:t>
            </a:r>
            <a:r>
              <a:rPr lang="en-US" dirty="0" smtClean="0">
                <a:cs typeface="B Koodak" pitchFamily="2" charset="-78"/>
              </a:rPr>
              <a:t>IFRS 16</a:t>
            </a:r>
            <a:endParaRPr lang="fa-IR" dirty="0" smtClean="0">
              <a:cs typeface="B Koodak" pitchFamily="2" charset="-78"/>
            </a:endParaRPr>
          </a:p>
          <a:p>
            <a:endParaRPr lang="en-US" dirty="0" smtClean="0">
              <a:cs typeface="B Koodak" pitchFamily="2" charset="-78"/>
            </a:endParaRPr>
          </a:p>
          <a:p>
            <a:r>
              <a:rPr lang="fa-IR" dirty="0">
                <a:cs typeface="B Koodak" pitchFamily="2" charset="-78"/>
              </a:rPr>
              <a:t>استانداردهایی مختص </a:t>
            </a:r>
            <a:r>
              <a:rPr lang="fa-IR" dirty="0" smtClean="0">
                <a:cs typeface="B Koodak" pitchFamily="2" charset="-78"/>
              </a:rPr>
              <a:t>ایران</a:t>
            </a:r>
            <a:r>
              <a:rPr lang="en-US" dirty="0" smtClean="0">
                <a:cs typeface="B Koodak" pitchFamily="2" charset="-78"/>
              </a:rPr>
              <a:t> </a:t>
            </a:r>
            <a:r>
              <a:rPr lang="fa-IR" dirty="0" smtClean="0">
                <a:cs typeface="B Koodak" pitchFamily="2" charset="-78"/>
              </a:rPr>
              <a:t>است و معادل بین المللی ندارد. استاندارد شماره </a:t>
            </a:r>
            <a:r>
              <a:rPr lang="fa-IR" dirty="0">
                <a:cs typeface="B Koodak" pitchFamily="2" charset="-78"/>
              </a:rPr>
              <a:t>14 (نحوه ارائه داراییها و بدهیهای جاری</a:t>
            </a:r>
            <a:r>
              <a:rPr lang="fa-IR" dirty="0" smtClean="0">
                <a:cs typeface="B Koodak" pitchFamily="2" charset="-78"/>
              </a:rPr>
              <a:t>)، استاندارد </a:t>
            </a:r>
            <a:r>
              <a:rPr lang="fa-IR" dirty="0">
                <a:cs typeface="B Koodak" pitchFamily="2" charset="-78"/>
              </a:rPr>
              <a:t>24 (گزارشگری مالی در واحدهای قبل از بهره برداری</a:t>
            </a:r>
            <a:r>
              <a:rPr lang="fa-IR" dirty="0" smtClean="0">
                <a:cs typeface="B Koodak" pitchFamily="2" charset="-78"/>
              </a:rPr>
              <a:t>) و</a:t>
            </a:r>
            <a:endParaRPr lang="fa-IR" dirty="0">
              <a:cs typeface="B Koodak" pitchFamily="2" charset="-78"/>
            </a:endParaRPr>
          </a:p>
          <a:p>
            <a:pPr marL="0" indent="0">
              <a:buNone/>
            </a:pPr>
            <a:r>
              <a:rPr lang="fa-IR" dirty="0" smtClean="0">
                <a:cs typeface="B Koodak" pitchFamily="2" charset="-78"/>
              </a:rPr>
              <a:t>   استاندارد </a:t>
            </a:r>
            <a:r>
              <a:rPr lang="fa-IR" dirty="0">
                <a:cs typeface="B Koodak" pitchFamily="2" charset="-78"/>
              </a:rPr>
              <a:t>29 (فعالیتهای ساخت املاک</a:t>
            </a:r>
            <a:r>
              <a:rPr lang="fa-IR" dirty="0" smtClean="0">
                <a:cs typeface="B Koodak" pitchFamily="2" charset="-78"/>
              </a:rPr>
              <a:t>)</a:t>
            </a:r>
          </a:p>
          <a:p>
            <a:pPr marL="0" indent="0">
              <a:buNone/>
            </a:pPr>
            <a:endParaRPr lang="fa-IR" dirty="0" smtClean="0">
              <a:cs typeface="B Koodak" pitchFamily="2" charset="-78"/>
            </a:endParaRPr>
          </a:p>
          <a:p>
            <a:r>
              <a:rPr lang="fa-IR" dirty="0" smtClean="0">
                <a:cs typeface="B Koodak" pitchFamily="2" charset="-78"/>
              </a:rPr>
              <a:t>استانداردهای </a:t>
            </a:r>
            <a:r>
              <a:rPr lang="fa-IR" dirty="0">
                <a:cs typeface="B Koodak" pitchFamily="2" charset="-78"/>
              </a:rPr>
              <a:t>شماره 3 ، 5، 8، 9، 13، 22، 27، 28، 30، 31، 32، 33 </a:t>
            </a:r>
            <a:r>
              <a:rPr lang="fa-IR" dirty="0" smtClean="0">
                <a:cs typeface="B Koodak" pitchFamily="2" charset="-78"/>
              </a:rPr>
              <a:t>ایران تفاوتی با استاندادهای بین المللی ندارد.</a:t>
            </a:r>
            <a:endParaRPr lang="fa-IR" dirty="0">
              <a:cs typeface="B Koodak" pitchFamily="2" charset="-78"/>
            </a:endParaRPr>
          </a:p>
          <a:p>
            <a:pPr marL="0" indent="0">
              <a:buNone/>
            </a:pPr>
            <a:endParaRPr lang="fa-IR" dirty="0">
              <a:cs typeface="B Koodak" pitchFamily="2" charset="-78"/>
            </a:endParaRPr>
          </a:p>
          <a:p>
            <a:r>
              <a:rPr lang="fa-IR" dirty="0" smtClean="0">
                <a:cs typeface="B Koodak" pitchFamily="2" charset="-78"/>
              </a:rPr>
              <a:t>عدم‌وجود </a:t>
            </a:r>
            <a:r>
              <a:rPr lang="fa-IR" u="sng" dirty="0">
                <a:cs typeface="B Koodak" pitchFamily="2" charset="-78"/>
              </a:rPr>
              <a:t>منشور مدون و رسمی </a:t>
            </a:r>
            <a:r>
              <a:rPr lang="fa-IR" dirty="0">
                <a:cs typeface="B Koodak" pitchFamily="2" charset="-78"/>
              </a:rPr>
              <a:t>که در آن به صراحت اعلام شده باشد که مبنای تدوین استانداردهای کشور، استانداردهای بین‌المللی است.</a:t>
            </a:r>
          </a:p>
          <a:p>
            <a:r>
              <a:rPr lang="fa-IR" dirty="0" smtClean="0">
                <a:cs typeface="B Koodak" pitchFamily="2" charset="-78"/>
              </a:rPr>
              <a:t>در </a:t>
            </a:r>
            <a:r>
              <a:rPr lang="fa-IR" dirty="0">
                <a:cs typeface="B Koodak" pitchFamily="2" charset="-78"/>
              </a:rPr>
              <a:t>موارد بسیار محدودی نیز ممکن است در حال حاضر امکان اجرای استانداردهای بین‌المللی فراهم نباشد که در خصوص این دسته از موارد باید بررسی دقیق انجام شده و راهکارهای مناسب اتخاذ شود</a:t>
            </a:r>
            <a:r>
              <a:rPr lang="fa-IR" dirty="0" smtClean="0">
                <a:cs typeface="B Koodak" pitchFamily="2" charset="-78"/>
              </a:rPr>
              <a:t>.</a:t>
            </a:r>
            <a:endParaRPr lang="fa-IR" dirty="0">
              <a:cs typeface="B Koodak" pitchFamily="2" charset="-78"/>
            </a:endParaRPr>
          </a:p>
        </p:txBody>
      </p:sp>
      <p:sp>
        <p:nvSpPr>
          <p:cNvPr id="3" name="Title 1"/>
          <p:cNvSpPr txBox="1">
            <a:spLocks/>
          </p:cNvSpPr>
          <p:nvPr/>
        </p:nvSpPr>
        <p:spPr>
          <a:xfrm>
            <a:off x="6705600" y="457200"/>
            <a:ext cx="1905000" cy="5715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r" defTabSz="914400" rtl="1" eaLnBrk="1" latinLnBrk="0" hangingPunct="1">
              <a:spcBef>
                <a:spcPct val="0"/>
              </a:spcBef>
              <a:buNone/>
              <a:defRPr sz="2800" kern="1200">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fa-IR" smtClean="0">
                <a:cs typeface="B Titr" pitchFamily="2" charset="-78"/>
              </a:rPr>
              <a:t>مقایسه کلی عناوین با استانداردهای ایران</a:t>
            </a:r>
            <a:br>
              <a:rPr lang="fa-IR" smtClean="0">
                <a:cs typeface="B Titr" pitchFamily="2" charset="-78"/>
              </a:rPr>
            </a:br>
            <a:endParaRPr lang="fa-IR" dirty="0">
              <a:cs typeface="B Titr" pitchFamily="2" charset="-78"/>
            </a:endParaRPr>
          </a:p>
        </p:txBody>
      </p:sp>
      <p:sp>
        <p:nvSpPr>
          <p:cNvPr id="4" name="Footer Placeholder 3"/>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17551801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5181600" cy="5714999"/>
          </a:xfrm>
        </p:spPr>
        <p:txBody>
          <a:bodyPr/>
          <a:lstStyle/>
          <a:p>
            <a:r>
              <a:rPr lang="fa-IR" dirty="0"/>
              <a:t>لازم به ذکر است همگرایی با استانداردهای بین‌المللی، مانع این نیست که برای موضوعی خاص، استاندارد حسابداری خاص تدوین نماییم یا الزامات بیشتری را حسب نیاز بازار سرمایه و جهت شفافیت اطلاعاتی بیشتر، مقرر کنیم.</a:t>
            </a:r>
          </a:p>
          <a:p>
            <a:endParaRPr lang="en-US" dirty="0"/>
          </a:p>
        </p:txBody>
      </p:sp>
      <p:sp>
        <p:nvSpPr>
          <p:cNvPr id="4" name="Title 1"/>
          <p:cNvSpPr txBox="1">
            <a:spLocks noGrp="1"/>
          </p:cNvSpPr>
          <p:nvPr>
            <p:ph type="title"/>
          </p:nvPr>
        </p:nvSpPr>
        <p:spPr>
          <a:xfrm>
            <a:off x="5791200" y="609600"/>
            <a:ext cx="2819400" cy="5715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r" defTabSz="914400" rtl="1" eaLnBrk="1" latinLnBrk="0" hangingPunct="1">
              <a:spcBef>
                <a:spcPct val="0"/>
              </a:spcBef>
              <a:buNone/>
              <a:defRPr sz="2800" kern="1200">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fa-IR" smtClean="0">
                <a:cs typeface="B Titr" pitchFamily="2" charset="-78"/>
              </a:rPr>
              <a:t>مقایسه کلی عناوین با استانداردهای ایران</a:t>
            </a:r>
            <a:br>
              <a:rPr lang="fa-IR" smtClean="0">
                <a:cs typeface="B Titr" pitchFamily="2" charset="-78"/>
              </a:rPr>
            </a:br>
            <a:endParaRPr lang="fa-IR" dirty="0">
              <a:cs typeface="B Titr" pitchFamily="2" charset="-78"/>
            </a:endParaRPr>
          </a:p>
        </p:txBody>
      </p:sp>
      <p:sp>
        <p:nvSpPr>
          <p:cNvPr id="3" name="Footer Placeholder 2"/>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4210523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4343400" cy="5714999"/>
          </a:xfrm>
        </p:spPr>
        <p:style>
          <a:lnRef idx="1">
            <a:schemeClr val="accent2"/>
          </a:lnRef>
          <a:fillRef idx="2">
            <a:schemeClr val="accent2"/>
          </a:fillRef>
          <a:effectRef idx="1">
            <a:schemeClr val="accent2"/>
          </a:effectRef>
          <a:fontRef idx="minor">
            <a:schemeClr val="dk1"/>
          </a:fontRef>
        </p:style>
        <p:txBody>
          <a:bodyPr>
            <a:noAutofit/>
          </a:bodyPr>
          <a:lstStyle/>
          <a:p>
            <a:pPr marL="0" indent="0" algn="ctr">
              <a:buNone/>
            </a:pPr>
            <a:endParaRPr lang="fa-IR" sz="5400" dirty="0" smtClean="0">
              <a:cs typeface="B Titr" pitchFamily="2" charset="-78"/>
            </a:endParaRPr>
          </a:p>
          <a:p>
            <a:pPr marL="0" indent="0" algn="ctr">
              <a:buNone/>
            </a:pPr>
            <a:r>
              <a:rPr lang="fa-IR" sz="5400" dirty="0" smtClean="0">
                <a:cs typeface="B Titr" pitchFamily="2" charset="-78"/>
              </a:rPr>
              <a:t>استانداردهای </a:t>
            </a:r>
            <a:r>
              <a:rPr lang="fa-IR" sz="5400" dirty="0">
                <a:cs typeface="B Titr" pitchFamily="2" charset="-78"/>
              </a:rPr>
              <a:t>بین </a:t>
            </a:r>
            <a:r>
              <a:rPr lang="fa-IR" sz="5400" dirty="0" smtClean="0">
                <a:cs typeface="B Titr" pitchFamily="2" charset="-78"/>
              </a:rPr>
              <a:t>المللی</a:t>
            </a:r>
            <a:r>
              <a:rPr lang="en-US" sz="5400" dirty="0" smtClean="0">
                <a:cs typeface="B Titr" pitchFamily="2" charset="-78"/>
              </a:rPr>
              <a:t> </a:t>
            </a:r>
            <a:r>
              <a:rPr lang="en-US" sz="5400" dirty="0">
                <a:cs typeface="B Titr" pitchFamily="2" charset="-78"/>
              </a:rPr>
              <a:t>    </a:t>
            </a:r>
            <a:r>
              <a:rPr lang="fa-IR" sz="5400" dirty="0" smtClean="0">
                <a:cs typeface="B Titr" pitchFamily="2" charset="-78"/>
              </a:rPr>
              <a:t>گزارشگری مالی</a:t>
            </a:r>
            <a:endParaRPr lang="en-US" sz="5400" dirty="0" smtClean="0">
              <a:cs typeface="B Titr" pitchFamily="2" charset="-78"/>
            </a:endParaRPr>
          </a:p>
          <a:p>
            <a:pPr marL="0" indent="0" algn="ctr">
              <a:buNone/>
            </a:pPr>
            <a:endParaRPr lang="en-US" sz="5400" dirty="0">
              <a:cs typeface="B Titr" pitchFamily="2" charset="-78"/>
            </a:endParaRPr>
          </a:p>
        </p:txBody>
      </p:sp>
      <p:sp>
        <p:nvSpPr>
          <p:cNvPr id="2" name="Title 1"/>
          <p:cNvSpPr>
            <a:spLocks noGrp="1"/>
          </p:cNvSpPr>
          <p:nvPr>
            <p:ph type="title"/>
          </p:nvPr>
        </p:nvSpPr>
        <p:spPr>
          <a:xfrm>
            <a:off x="5105400" y="457200"/>
            <a:ext cx="3581400" cy="5715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oAutofit/>
          </a:bodyPr>
          <a:lstStyle/>
          <a:p>
            <a:pPr algn="ctr">
              <a:lnSpc>
                <a:spcPct val="200000"/>
              </a:lnSpc>
            </a:pPr>
            <a:r>
              <a:rPr lang="en-US" b="1" dirty="0" smtClean="0">
                <a:solidFill>
                  <a:schemeClr val="tx1"/>
                </a:solidFill>
                <a:latin typeface="David" pitchFamily="34" charset="-79"/>
                <a:cs typeface="David" pitchFamily="34" charset="-79"/>
              </a:rPr>
              <a:t>INTERNATIONAL</a:t>
            </a:r>
            <a:br>
              <a:rPr lang="en-US" b="1" dirty="0" smtClean="0">
                <a:solidFill>
                  <a:schemeClr val="tx1"/>
                </a:solidFill>
                <a:latin typeface="David" pitchFamily="34" charset="-79"/>
                <a:cs typeface="David" pitchFamily="34" charset="-79"/>
              </a:rPr>
            </a:br>
            <a:r>
              <a:rPr lang="en-US" b="1" dirty="0" smtClean="0">
                <a:solidFill>
                  <a:schemeClr val="tx1"/>
                </a:solidFill>
                <a:latin typeface="David" pitchFamily="34" charset="-79"/>
                <a:cs typeface="David" pitchFamily="34" charset="-79"/>
              </a:rPr>
              <a:t>FINANCIAL  </a:t>
            </a:r>
            <a:br>
              <a:rPr lang="en-US" b="1" dirty="0" smtClean="0">
                <a:solidFill>
                  <a:schemeClr val="tx1"/>
                </a:solidFill>
                <a:latin typeface="David" pitchFamily="34" charset="-79"/>
                <a:cs typeface="David" pitchFamily="34" charset="-79"/>
              </a:rPr>
            </a:br>
            <a:r>
              <a:rPr lang="en-US" b="1" dirty="0" smtClean="0">
                <a:solidFill>
                  <a:schemeClr val="tx1"/>
                </a:solidFill>
                <a:latin typeface="David" pitchFamily="34" charset="-79"/>
                <a:cs typeface="David" pitchFamily="34" charset="-79"/>
              </a:rPr>
              <a:t>REPORTING </a:t>
            </a:r>
            <a:br>
              <a:rPr lang="en-US" b="1" dirty="0" smtClean="0">
                <a:solidFill>
                  <a:schemeClr val="tx1"/>
                </a:solidFill>
                <a:latin typeface="David" pitchFamily="34" charset="-79"/>
                <a:cs typeface="David" pitchFamily="34" charset="-79"/>
              </a:rPr>
            </a:br>
            <a:r>
              <a:rPr lang="en-US" b="1" dirty="0" smtClean="0">
                <a:solidFill>
                  <a:schemeClr val="tx1"/>
                </a:solidFill>
                <a:latin typeface="David" pitchFamily="34" charset="-79"/>
                <a:cs typeface="David" pitchFamily="34" charset="-79"/>
              </a:rPr>
              <a:t>STANDARDS</a:t>
            </a:r>
            <a:endParaRPr lang="en-US" b="1" dirty="0">
              <a:solidFill>
                <a:schemeClr val="tx1"/>
              </a:solidFill>
              <a:latin typeface="David" pitchFamily="34" charset="-79"/>
              <a:cs typeface="David" pitchFamily="34" charset="-79"/>
            </a:endParaRPr>
          </a:p>
        </p:txBody>
      </p:sp>
      <p:sp>
        <p:nvSpPr>
          <p:cNvPr id="4" name="Footer Placeholder 3"/>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4258994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5867400" cy="5714999"/>
          </a:xfrm>
        </p:spPr>
        <p:txBody>
          <a:bodyPr>
            <a:normAutofit/>
          </a:bodyPr>
          <a:lstStyle/>
          <a:p>
            <a:pPr marL="0" indent="0" rtl="1">
              <a:buNone/>
            </a:pPr>
            <a:endParaRPr lang="en-US" dirty="0"/>
          </a:p>
          <a:p>
            <a:pPr algn="just" rtl="1">
              <a:lnSpc>
                <a:spcPct val="200000"/>
              </a:lnSpc>
            </a:pPr>
            <a:r>
              <a:rPr lang="fa-IR" sz="2000" dirty="0">
                <a:cs typeface="B Koodak" pitchFamily="2" charset="-78"/>
              </a:rPr>
              <a:t>یک شخصیت حقوقی بایستی متولی ترجمه شود</a:t>
            </a:r>
            <a:endParaRPr lang="en-US" sz="2000" dirty="0">
              <a:cs typeface="B Koodak" pitchFamily="2" charset="-78"/>
            </a:endParaRPr>
          </a:p>
          <a:p>
            <a:pPr algn="just" rtl="1">
              <a:lnSpc>
                <a:spcPct val="200000"/>
              </a:lnSpc>
            </a:pPr>
            <a:r>
              <a:rPr lang="fa-IR" sz="2000" dirty="0">
                <a:cs typeface="B Koodak" pitchFamily="2" charset="-78"/>
              </a:rPr>
              <a:t>ترجمه در اختیار بنیاد </a:t>
            </a:r>
            <a:r>
              <a:rPr lang="en-US" sz="2000" dirty="0" smtClean="0">
                <a:cs typeface="B Koodak" pitchFamily="2" charset="-78"/>
              </a:rPr>
              <a:t>IFRS </a:t>
            </a:r>
            <a:r>
              <a:rPr lang="fa-IR" sz="2000" dirty="0" smtClean="0">
                <a:cs typeface="B Koodak" pitchFamily="2" charset="-78"/>
              </a:rPr>
              <a:t> </a:t>
            </a:r>
            <a:r>
              <a:rPr lang="fa-IR" sz="2000" dirty="0">
                <a:cs typeface="B Koodak" pitchFamily="2" charset="-78"/>
              </a:rPr>
              <a:t>قرار داده شود</a:t>
            </a:r>
            <a:endParaRPr lang="en-US" sz="2000" dirty="0">
              <a:cs typeface="B Koodak" pitchFamily="2" charset="-78"/>
            </a:endParaRPr>
          </a:p>
          <a:p>
            <a:pPr algn="just" rtl="1">
              <a:lnSpc>
                <a:spcPct val="200000"/>
              </a:lnSpc>
            </a:pPr>
            <a:r>
              <a:rPr lang="fa-IR" sz="2000" dirty="0">
                <a:cs typeface="B Koodak" pitchFamily="2" charset="-78"/>
              </a:rPr>
              <a:t>تطبیق ترجمه با متن اصلی توسط بنیاد</a:t>
            </a:r>
            <a:endParaRPr lang="en-US" sz="2000" dirty="0">
              <a:cs typeface="B Koodak" pitchFamily="2" charset="-78"/>
            </a:endParaRPr>
          </a:p>
          <a:p>
            <a:pPr algn="just" rtl="1">
              <a:lnSpc>
                <a:spcPct val="200000"/>
              </a:lnSpc>
            </a:pPr>
            <a:r>
              <a:rPr lang="fa-IR" sz="2000" dirty="0">
                <a:cs typeface="B Koodak" pitchFamily="2" charset="-78"/>
              </a:rPr>
              <a:t>پس از تایید می تواند مبنای تهیه صورتهای مالی قرار گیرد.</a:t>
            </a:r>
            <a:endParaRPr lang="en-US" sz="2000" dirty="0">
              <a:cs typeface="B Koodak" pitchFamily="2" charset="-78"/>
            </a:endParaRPr>
          </a:p>
          <a:p>
            <a:pPr algn="just" rtl="1">
              <a:lnSpc>
                <a:spcPct val="200000"/>
              </a:lnSpc>
            </a:pPr>
            <a:r>
              <a:rPr lang="fa-IR" sz="2000" dirty="0">
                <a:cs typeface="B Koodak" pitchFamily="2" charset="-78"/>
              </a:rPr>
              <a:t>تاکنون در ایران این لایسنس اخذ نشده و سازمان حسابرسی در حال ترجمه استانداردها است.</a:t>
            </a:r>
            <a:endParaRPr lang="en-US" sz="2000" dirty="0">
              <a:cs typeface="B Koodak" pitchFamily="2" charset="-78"/>
            </a:endParaRPr>
          </a:p>
          <a:p>
            <a:pPr algn="r" rtl="1"/>
            <a:endParaRPr lang="fa-IR" dirty="0"/>
          </a:p>
        </p:txBody>
      </p:sp>
      <p:sp>
        <p:nvSpPr>
          <p:cNvPr id="2" name="Title 1"/>
          <p:cNvSpPr>
            <a:spLocks noGrp="1"/>
          </p:cNvSpPr>
          <p:nvPr>
            <p:ph type="title"/>
          </p:nvPr>
        </p:nvSpPr>
        <p:spPr>
          <a:xfrm>
            <a:off x="6553200" y="381000"/>
            <a:ext cx="1981200" cy="5715000"/>
          </a:xfrm>
        </p:spPr>
        <p:style>
          <a:lnRef idx="1">
            <a:schemeClr val="accent3"/>
          </a:lnRef>
          <a:fillRef idx="2">
            <a:schemeClr val="accent3"/>
          </a:fillRef>
          <a:effectRef idx="1">
            <a:schemeClr val="accent3"/>
          </a:effectRef>
          <a:fontRef idx="minor">
            <a:schemeClr val="dk1"/>
          </a:fontRef>
        </p:style>
        <p:txBody>
          <a:bodyPr>
            <a:normAutofit/>
          </a:bodyPr>
          <a:lstStyle/>
          <a:p>
            <a:pPr algn="ctr">
              <a:lnSpc>
                <a:spcPct val="150000"/>
              </a:lnSpc>
            </a:pPr>
            <a:r>
              <a:rPr lang="fa-IR" dirty="0">
                <a:cs typeface="B Titr" pitchFamily="2" charset="-78"/>
              </a:rPr>
              <a:t>فرآیند پذیرش استانداردهای بین المللی در ایران</a:t>
            </a:r>
            <a:br>
              <a:rPr lang="fa-IR" dirty="0">
                <a:cs typeface="B Titr" pitchFamily="2" charset="-78"/>
              </a:rPr>
            </a:br>
            <a:endParaRPr lang="fa-IR" dirty="0">
              <a:cs typeface="B Titr" pitchFamily="2" charset="-78"/>
            </a:endParaRPr>
          </a:p>
        </p:txBody>
      </p:sp>
      <p:sp>
        <p:nvSpPr>
          <p:cNvPr id="4" name="Footer Placeholder 3"/>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6492581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5562600" cy="5714999"/>
          </a:xfrm>
        </p:spPr>
        <p:txBody>
          <a:bodyPr>
            <a:normAutofit/>
          </a:bodyPr>
          <a:lstStyle/>
          <a:p>
            <a:pPr>
              <a:lnSpc>
                <a:spcPct val="150000"/>
              </a:lnSpc>
            </a:pPr>
            <a:r>
              <a:rPr lang="fa-IR" sz="2000" dirty="0" smtClean="0">
                <a:cs typeface="B Koodak" pitchFamily="2" charset="-78"/>
              </a:rPr>
              <a:t>1989 چارچوبی برای تهیه و ارایه صورتهای مالی منتشر شد که ما الان در حال حاضر از همان مفاهیم نظری استفاده میکنیم</a:t>
            </a:r>
          </a:p>
          <a:p>
            <a:pPr>
              <a:lnSpc>
                <a:spcPct val="150000"/>
              </a:lnSpc>
            </a:pPr>
            <a:r>
              <a:rPr lang="fa-IR" sz="2000" dirty="0" smtClean="0">
                <a:cs typeface="B Koodak" pitchFamily="2" charset="-78"/>
              </a:rPr>
              <a:t>2010 چارچوب مفهومی گزارشگری مالی</a:t>
            </a:r>
            <a:r>
              <a:rPr lang="en-US" sz="2000" dirty="0" smtClean="0">
                <a:cs typeface="B Koodak" pitchFamily="2" charset="-78"/>
              </a:rPr>
              <a:t>)</a:t>
            </a:r>
            <a:r>
              <a:rPr lang="fa-IR" sz="2000" dirty="0" smtClean="0">
                <a:cs typeface="B Koodak" pitchFamily="2" charset="-78"/>
              </a:rPr>
              <a:t> نسخه ناقص) پروژه مشترک IASB , FASB.</a:t>
            </a:r>
          </a:p>
          <a:p>
            <a:pPr>
              <a:lnSpc>
                <a:spcPct val="150000"/>
              </a:lnSpc>
            </a:pPr>
            <a:r>
              <a:rPr lang="en-US" sz="2000" dirty="0" smtClean="0">
                <a:cs typeface="B Koodak" pitchFamily="2" charset="-78"/>
              </a:rPr>
              <a:t>2018 </a:t>
            </a:r>
            <a:r>
              <a:rPr lang="fa-IR" sz="2000" dirty="0" smtClean="0">
                <a:cs typeface="B Koodak" pitchFamily="2" charset="-78"/>
              </a:rPr>
              <a:t> چارچوب مفهومی گزارشگری مالی ( نسخه کامل</a:t>
            </a:r>
            <a:r>
              <a:rPr lang="fa-IR" sz="2000" dirty="0">
                <a:cs typeface="B Koodak" pitchFamily="2" charset="-78"/>
              </a:rPr>
              <a:t>) پروژه مشترک </a:t>
            </a:r>
            <a:r>
              <a:rPr lang="en-US" sz="2000" dirty="0">
                <a:cs typeface="B Koodak" pitchFamily="2" charset="-78"/>
              </a:rPr>
              <a:t>IASB , </a:t>
            </a:r>
            <a:r>
              <a:rPr lang="en-US" sz="2000" dirty="0" smtClean="0">
                <a:cs typeface="B Koodak" pitchFamily="2" charset="-78"/>
              </a:rPr>
              <a:t>FASB</a:t>
            </a:r>
            <a:endParaRPr lang="en-US" sz="2000" dirty="0">
              <a:cs typeface="B Koodak" pitchFamily="2" charset="-78"/>
            </a:endParaRPr>
          </a:p>
        </p:txBody>
      </p:sp>
      <p:sp>
        <p:nvSpPr>
          <p:cNvPr id="3" name="Title 2"/>
          <p:cNvSpPr>
            <a:spLocks noGrp="1"/>
          </p:cNvSpPr>
          <p:nvPr>
            <p:ph type="title"/>
          </p:nvPr>
        </p:nvSpPr>
        <p:spPr>
          <a:xfrm>
            <a:off x="6172200" y="457199"/>
            <a:ext cx="2514600" cy="571500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2400" dirty="0"/>
              <a:t>The Conceptual Framework for Financial</a:t>
            </a:r>
            <a:br>
              <a:rPr lang="en-US" sz="2400" dirty="0"/>
            </a:br>
            <a:r>
              <a:rPr lang="en-US" sz="2400" dirty="0"/>
              <a:t>Reporting</a:t>
            </a:r>
          </a:p>
        </p:txBody>
      </p:sp>
      <p:sp>
        <p:nvSpPr>
          <p:cNvPr id="4" name="Footer Placeholder 3"/>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18089958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5943600" cy="5714999"/>
          </a:xfrm>
        </p:spPr>
        <p:txBody>
          <a:bodyPr>
            <a:normAutofit/>
          </a:bodyPr>
          <a:lstStyle/>
          <a:p>
            <a:pPr marL="0" indent="0" algn="just" rtl="1">
              <a:lnSpc>
                <a:spcPct val="200000"/>
              </a:lnSpc>
              <a:buNone/>
            </a:pPr>
            <a:r>
              <a:rPr lang="en-US" sz="2400" dirty="0">
                <a:solidFill>
                  <a:srgbClr val="231F20"/>
                </a:solidFill>
                <a:latin typeface="SwiftEF-Light"/>
                <a:cs typeface="B Koodak" pitchFamily="2" charset="-78"/>
              </a:rPr>
              <a:t/>
            </a:r>
            <a:br>
              <a:rPr lang="en-US" sz="2400" dirty="0">
                <a:solidFill>
                  <a:srgbClr val="231F20"/>
                </a:solidFill>
                <a:latin typeface="SwiftEF-Light"/>
                <a:cs typeface="B Koodak" pitchFamily="2" charset="-78"/>
              </a:rPr>
            </a:br>
            <a:r>
              <a:rPr lang="fa-IR" sz="2400" dirty="0" smtClean="0">
                <a:solidFill>
                  <a:srgbClr val="231F20"/>
                </a:solidFill>
                <a:latin typeface="SwiftEF-Light"/>
                <a:cs typeface="B Koodak" pitchFamily="2" charset="-78"/>
              </a:rPr>
              <a:t>هدف گزارشگری مالی با مقاصد عام:</a:t>
            </a:r>
          </a:p>
          <a:p>
            <a:pPr algn="just" rtl="1">
              <a:lnSpc>
                <a:spcPct val="200000"/>
              </a:lnSpc>
            </a:pPr>
            <a:r>
              <a:rPr lang="fa-IR" sz="2400" dirty="0" smtClean="0">
                <a:solidFill>
                  <a:srgbClr val="231F20"/>
                </a:solidFill>
                <a:latin typeface="SwiftEF-Light"/>
                <a:cs typeface="B Koodak" pitchFamily="2" charset="-78"/>
              </a:rPr>
              <a:t> تهیه و ارائه اطلاعات درباره واحد گزارشگر به گونه ای است که برای </a:t>
            </a:r>
            <a:r>
              <a:rPr lang="fa-IR" sz="2400" u="sng" dirty="0" smtClean="0">
                <a:solidFill>
                  <a:srgbClr val="231F20"/>
                </a:solidFill>
                <a:latin typeface="SwiftEF-Light"/>
                <a:cs typeface="B Koodak" pitchFamily="2" charset="-78"/>
              </a:rPr>
              <a:t>سهامداران، وام دهندگان و سایر اعتبار دهندگان بالفعل و بالقوه </a:t>
            </a:r>
            <a:r>
              <a:rPr lang="fa-IR" sz="2400" dirty="0" smtClean="0">
                <a:solidFill>
                  <a:srgbClr val="231F20"/>
                </a:solidFill>
                <a:latin typeface="SwiftEF-Light"/>
                <a:cs typeface="B Koodak" pitchFamily="2" charset="-78"/>
              </a:rPr>
              <a:t>در تصمیم گیریهای مربوط به تامین منابع مفید باشد. </a:t>
            </a:r>
            <a:endParaRPr lang="fa-IR" sz="2400" dirty="0">
              <a:cs typeface="B Koodak" pitchFamily="2" charset="-78"/>
            </a:endParaRPr>
          </a:p>
        </p:txBody>
      </p:sp>
      <p:sp>
        <p:nvSpPr>
          <p:cNvPr id="2" name="Title 1"/>
          <p:cNvSpPr>
            <a:spLocks noGrp="1"/>
          </p:cNvSpPr>
          <p:nvPr>
            <p:ph type="title"/>
          </p:nvPr>
        </p:nvSpPr>
        <p:spPr>
          <a:xfrm>
            <a:off x="6705600" y="457199"/>
            <a:ext cx="1828800" cy="571500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dirty="0">
                <a:latin typeface="David" pitchFamily="34" charset="-79"/>
                <a:cs typeface="David" pitchFamily="34" charset="-79"/>
              </a:rPr>
              <a:t>The Conceptual Framework for Financial</a:t>
            </a:r>
            <a:br>
              <a:rPr lang="en-US" dirty="0">
                <a:latin typeface="David" pitchFamily="34" charset="-79"/>
                <a:cs typeface="David" pitchFamily="34" charset="-79"/>
              </a:rPr>
            </a:br>
            <a:r>
              <a:rPr lang="en-US" dirty="0">
                <a:latin typeface="David" pitchFamily="34" charset="-79"/>
                <a:cs typeface="David" pitchFamily="34" charset="-79"/>
              </a:rPr>
              <a:t>Reporting</a:t>
            </a:r>
            <a:endParaRPr lang="fa-IR" dirty="0">
              <a:latin typeface="David" pitchFamily="34" charset="-79"/>
            </a:endParaRPr>
          </a:p>
        </p:txBody>
      </p:sp>
      <p:sp>
        <p:nvSpPr>
          <p:cNvPr id="4" name="Footer Placeholder 3"/>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17423001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5943600" cy="5867400"/>
          </a:xfrm>
        </p:spPr>
        <p:txBody>
          <a:bodyPr>
            <a:normAutofit/>
          </a:bodyPr>
          <a:lstStyle/>
          <a:p>
            <a:pPr algn="just" rtl="1">
              <a:lnSpc>
                <a:spcPct val="200000"/>
              </a:lnSpc>
            </a:pPr>
            <a:r>
              <a:rPr lang="fa-IR" sz="2000" dirty="0" smtClean="0">
                <a:cs typeface="B Koodak" pitchFamily="2" charset="-78"/>
              </a:rPr>
              <a:t>در مفاهیم نظری ایران، استفاده کنندگان مطابق با تئوری ذینفعان شامل سرمایه گذاران، اعطا کنندگان تسهیلات مالی، تامین کنندگان کالا و خدمات، مشتریان، کارکنان واحد تجاری، دولت و موسسات دولتی و جامعه به طور اعم</a:t>
            </a:r>
          </a:p>
          <a:p>
            <a:pPr algn="just" rtl="1">
              <a:lnSpc>
                <a:spcPct val="200000"/>
              </a:lnSpc>
            </a:pPr>
            <a:r>
              <a:rPr lang="fa-IR" sz="2000" dirty="0" smtClean="0">
                <a:cs typeface="B Koodak" pitchFamily="2" charset="-78"/>
              </a:rPr>
              <a:t>در مفاهیم نظری بین المللی، استفاده کنندگان از تئوری ذینفعان، به تئوری سرمایه گذاران محدود شده ست.</a:t>
            </a:r>
          </a:p>
          <a:p>
            <a:pPr algn="just" rtl="1">
              <a:lnSpc>
                <a:spcPct val="200000"/>
              </a:lnSpc>
            </a:pPr>
            <a:r>
              <a:rPr lang="fa-IR" sz="2000" dirty="0" smtClean="0">
                <a:cs typeface="B Koodak" pitchFamily="2" charset="-78"/>
              </a:rPr>
              <a:t>اطلاعات که برای سرمایه گذاران مفید باشد برای سایر استفاده کنندگان نیز مفید است.</a:t>
            </a:r>
          </a:p>
          <a:p>
            <a:pPr algn="just" rtl="1">
              <a:lnSpc>
                <a:spcPct val="200000"/>
              </a:lnSpc>
            </a:pPr>
            <a:r>
              <a:rPr lang="fa-IR" sz="2000" dirty="0" smtClean="0">
                <a:cs typeface="B Koodak" pitchFamily="2" charset="-78"/>
              </a:rPr>
              <a:t>تامین هزینه تهیه اطلاعات با سرمایه گذاران</a:t>
            </a:r>
            <a:endParaRPr lang="fa-IR" sz="2000" dirty="0">
              <a:cs typeface="B Koodak" pitchFamily="2" charset="-78"/>
            </a:endParaRPr>
          </a:p>
        </p:txBody>
      </p:sp>
      <p:sp>
        <p:nvSpPr>
          <p:cNvPr id="4" name="Title 1"/>
          <p:cNvSpPr>
            <a:spLocks noGrp="1"/>
          </p:cNvSpPr>
          <p:nvPr>
            <p:ph type="title"/>
          </p:nvPr>
        </p:nvSpPr>
        <p:spPr>
          <a:xfrm>
            <a:off x="6705600" y="533400"/>
            <a:ext cx="1905000" cy="571500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dirty="0">
                <a:latin typeface="David" pitchFamily="34" charset="-79"/>
                <a:cs typeface="David" pitchFamily="34" charset="-79"/>
              </a:rPr>
              <a:t>The Conceptual Framework for Financial</a:t>
            </a:r>
            <a:br>
              <a:rPr lang="en-US" dirty="0">
                <a:latin typeface="David" pitchFamily="34" charset="-79"/>
                <a:cs typeface="David" pitchFamily="34" charset="-79"/>
              </a:rPr>
            </a:br>
            <a:r>
              <a:rPr lang="en-US" dirty="0">
                <a:latin typeface="David" pitchFamily="34" charset="-79"/>
                <a:cs typeface="David" pitchFamily="34" charset="-79"/>
              </a:rPr>
              <a:t>Reporting</a:t>
            </a:r>
            <a:endParaRPr lang="fa-IR" dirty="0">
              <a:latin typeface="David" pitchFamily="34" charset="-79"/>
            </a:endParaRPr>
          </a:p>
        </p:txBody>
      </p:sp>
      <p:sp>
        <p:nvSpPr>
          <p:cNvPr id="2" name="Footer Placeholder 1"/>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7496263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
            </a:r>
            <a:br>
              <a:rPr lang="en-US" dirty="0"/>
            </a:br>
            <a:endParaRPr lang="fa-IR" dirty="0"/>
          </a:p>
        </p:txBody>
      </p:sp>
      <p:sp>
        <p:nvSpPr>
          <p:cNvPr id="2" name="Title 1"/>
          <p:cNvSpPr>
            <a:spLocks noGrp="1"/>
          </p:cNvSpPr>
          <p:nvPr>
            <p:ph type="title"/>
          </p:nvPr>
        </p:nvSpPr>
        <p:spPr/>
        <p:txBody>
          <a:bodyPr/>
          <a:lstStyle/>
          <a:p>
            <a:endParaRPr lang="fa-I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6106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16136788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152400"/>
            <a:ext cx="8534400" cy="9144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sz="3600" b="1" dirty="0">
                <a:solidFill>
                  <a:schemeClr val="bg1">
                    <a:lumMod val="95000"/>
                  </a:schemeClr>
                </a:solidFill>
                <a:latin typeface="+mj-lt"/>
                <a:cs typeface="David" pitchFamily="34" charset="-79"/>
              </a:rPr>
              <a:t>Quality characteristics</a:t>
            </a:r>
            <a:endParaRPr lang="fa-IR" sz="3600" b="1" dirty="0">
              <a:solidFill>
                <a:schemeClr val="bg1">
                  <a:lumMod val="95000"/>
                </a:schemeClr>
              </a:solidFill>
              <a:latin typeface="+mj-lt"/>
            </a:endParaRPr>
          </a:p>
        </p:txBody>
      </p:sp>
      <p:sp>
        <p:nvSpPr>
          <p:cNvPr id="5" name="Rounded Rectangle 4"/>
          <p:cNvSpPr/>
          <p:nvPr/>
        </p:nvSpPr>
        <p:spPr>
          <a:xfrm>
            <a:off x="113731" y="1269242"/>
            <a:ext cx="3010470" cy="67215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rtlCol="1" anchor="ctr"/>
          <a:lstStyle/>
          <a:p>
            <a:pPr algn="ctr"/>
            <a:r>
              <a:rPr lang="en-US" sz="2400" b="1" dirty="0"/>
              <a:t>Enhancing </a:t>
            </a:r>
            <a:endParaRPr lang="fa-IR" dirty="0"/>
          </a:p>
        </p:txBody>
      </p:sp>
      <p:sp>
        <p:nvSpPr>
          <p:cNvPr id="6" name="Rounded Rectangle 5"/>
          <p:cNvSpPr/>
          <p:nvPr/>
        </p:nvSpPr>
        <p:spPr>
          <a:xfrm>
            <a:off x="3505201" y="1269242"/>
            <a:ext cx="5147480" cy="609600"/>
          </a:xfrm>
          <a:prstGeom prst="round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rtlCol="1" anchor="ctr"/>
          <a:lstStyle/>
          <a:p>
            <a:pPr algn="ctr"/>
            <a:r>
              <a:rPr lang="en-US" sz="2400" b="1" dirty="0"/>
              <a:t>Fundamental </a:t>
            </a:r>
            <a:endParaRPr lang="fa-IR" dirty="0"/>
          </a:p>
        </p:txBody>
      </p:sp>
      <p:sp>
        <p:nvSpPr>
          <p:cNvPr id="7" name="Rounded Rectangle 6"/>
          <p:cNvSpPr/>
          <p:nvPr/>
        </p:nvSpPr>
        <p:spPr>
          <a:xfrm>
            <a:off x="3750290" y="4307006"/>
            <a:ext cx="2286001" cy="685800"/>
          </a:xfrm>
          <a:prstGeom prst="round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200000"/>
              </a:lnSpc>
            </a:pPr>
            <a:r>
              <a:rPr lang="en-US" b="1" dirty="0">
                <a:solidFill>
                  <a:schemeClr val="tx1"/>
                </a:solidFill>
                <a:cs typeface="B Koodak" pitchFamily="2" charset="-78"/>
              </a:rPr>
              <a:t>The predictive value</a:t>
            </a:r>
            <a:endParaRPr lang="fa-IR" b="1" dirty="0">
              <a:solidFill>
                <a:schemeClr val="tx1"/>
              </a:solidFill>
              <a:cs typeface="B Koodak" pitchFamily="2" charset="-78"/>
            </a:endParaRPr>
          </a:p>
        </p:txBody>
      </p:sp>
      <p:sp>
        <p:nvSpPr>
          <p:cNvPr id="8" name="Rounded Rectangle 7"/>
          <p:cNvSpPr/>
          <p:nvPr/>
        </p:nvSpPr>
        <p:spPr>
          <a:xfrm>
            <a:off x="6941023" y="4311555"/>
            <a:ext cx="1676400" cy="681251"/>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200000"/>
              </a:lnSpc>
            </a:pPr>
            <a:r>
              <a:rPr lang="en-US" b="1" dirty="0">
                <a:solidFill>
                  <a:schemeClr val="tx1"/>
                </a:solidFill>
                <a:cs typeface="B Koodak" pitchFamily="2" charset="-78"/>
              </a:rPr>
              <a:t>neutral</a:t>
            </a:r>
            <a:endParaRPr lang="fa-IR" b="1" dirty="0">
              <a:solidFill>
                <a:schemeClr val="tx1"/>
              </a:solidFill>
              <a:cs typeface="B Koodak" pitchFamily="2" charset="-78"/>
            </a:endParaRPr>
          </a:p>
        </p:txBody>
      </p:sp>
      <p:sp>
        <p:nvSpPr>
          <p:cNvPr id="9" name="Rounded Rectangle 8"/>
          <p:cNvSpPr/>
          <p:nvPr/>
        </p:nvSpPr>
        <p:spPr>
          <a:xfrm>
            <a:off x="3529085" y="2175681"/>
            <a:ext cx="2728413" cy="685800"/>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1"/>
                </a:solidFill>
                <a:cs typeface="B Koodak" pitchFamily="2" charset="-78"/>
              </a:rPr>
              <a:t>Relevance </a:t>
            </a:r>
            <a:endParaRPr lang="fa-IR" dirty="0">
              <a:solidFill>
                <a:schemeClr val="tx1"/>
              </a:solidFill>
            </a:endParaRPr>
          </a:p>
        </p:txBody>
      </p:sp>
      <p:sp>
        <p:nvSpPr>
          <p:cNvPr id="10" name="Rounded Rectangle 9">
            <a:hlinkClick r:id="rId2" action="ppaction://hlinksldjump"/>
          </p:cNvPr>
          <p:cNvSpPr/>
          <p:nvPr/>
        </p:nvSpPr>
        <p:spPr>
          <a:xfrm>
            <a:off x="6629401" y="2175681"/>
            <a:ext cx="2057400" cy="685800"/>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1"/>
                </a:solidFill>
              </a:rPr>
              <a:t>Faithful Representation</a:t>
            </a:r>
            <a:endParaRPr lang="fa-IR" dirty="0">
              <a:solidFill>
                <a:schemeClr val="tx1"/>
              </a:solidFill>
            </a:endParaRPr>
          </a:p>
        </p:txBody>
      </p:sp>
      <p:sp>
        <p:nvSpPr>
          <p:cNvPr id="11" name="Rounded Rectangle 10"/>
          <p:cNvSpPr/>
          <p:nvPr/>
        </p:nvSpPr>
        <p:spPr>
          <a:xfrm>
            <a:off x="3750290" y="3293662"/>
            <a:ext cx="2286000" cy="685800"/>
          </a:xfrm>
          <a:prstGeom prst="round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200000"/>
              </a:lnSpc>
            </a:pPr>
            <a:r>
              <a:rPr lang="en-US" b="1" dirty="0">
                <a:solidFill>
                  <a:schemeClr val="tx1"/>
                </a:solidFill>
                <a:cs typeface="B Koodak" pitchFamily="2" charset="-78"/>
              </a:rPr>
              <a:t>confirmatory value</a:t>
            </a:r>
            <a:endParaRPr lang="fa-IR" b="1" dirty="0">
              <a:solidFill>
                <a:schemeClr val="tx1"/>
              </a:solidFill>
              <a:cs typeface="B Koodak" pitchFamily="2" charset="-78"/>
            </a:endParaRPr>
          </a:p>
        </p:txBody>
      </p:sp>
      <p:sp>
        <p:nvSpPr>
          <p:cNvPr id="12" name="Rounded Rectangle 11"/>
          <p:cNvSpPr/>
          <p:nvPr/>
        </p:nvSpPr>
        <p:spPr>
          <a:xfrm>
            <a:off x="6930786" y="3335172"/>
            <a:ext cx="1676400" cy="644290"/>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200000"/>
              </a:lnSpc>
            </a:pPr>
            <a:r>
              <a:rPr lang="en-US" b="1" dirty="0">
                <a:solidFill>
                  <a:schemeClr val="tx1"/>
                </a:solidFill>
                <a:cs typeface="B Koodak" pitchFamily="2" charset="-78"/>
              </a:rPr>
              <a:t>complete</a:t>
            </a:r>
            <a:endParaRPr lang="fa-IR" b="1" dirty="0">
              <a:solidFill>
                <a:schemeClr val="tx1"/>
              </a:solidFill>
              <a:cs typeface="B Koodak" pitchFamily="2" charset="-78"/>
            </a:endParaRPr>
          </a:p>
        </p:txBody>
      </p:sp>
      <p:sp>
        <p:nvSpPr>
          <p:cNvPr id="13" name="Rounded Rectangle 12"/>
          <p:cNvSpPr/>
          <p:nvPr/>
        </p:nvSpPr>
        <p:spPr>
          <a:xfrm>
            <a:off x="6930786" y="5345373"/>
            <a:ext cx="1676400" cy="685800"/>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200000"/>
              </a:lnSpc>
            </a:pPr>
            <a:r>
              <a:rPr lang="en-US" b="1" dirty="0">
                <a:solidFill>
                  <a:schemeClr val="tx1"/>
                </a:solidFill>
                <a:cs typeface="B Koodak" pitchFamily="2" charset="-78"/>
              </a:rPr>
              <a:t>free from error</a:t>
            </a:r>
            <a:endParaRPr lang="fa-IR" b="1" dirty="0">
              <a:solidFill>
                <a:schemeClr val="tx1"/>
              </a:solidFill>
              <a:cs typeface="B Koodak" pitchFamily="2" charset="-78"/>
            </a:endParaRPr>
          </a:p>
        </p:txBody>
      </p:sp>
      <p:sp>
        <p:nvSpPr>
          <p:cNvPr id="14" name="Rounded Rectangle 13"/>
          <p:cNvSpPr/>
          <p:nvPr/>
        </p:nvSpPr>
        <p:spPr>
          <a:xfrm>
            <a:off x="533400" y="5335706"/>
            <a:ext cx="2109715" cy="685800"/>
          </a:xfrm>
          <a:prstGeom prst="round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1"/>
                </a:solidFill>
              </a:rPr>
              <a:t>Understandability</a:t>
            </a:r>
            <a:endParaRPr lang="fa-IR" dirty="0">
              <a:solidFill>
                <a:schemeClr val="tx1"/>
              </a:solidFill>
            </a:endParaRPr>
          </a:p>
        </p:txBody>
      </p:sp>
      <p:sp>
        <p:nvSpPr>
          <p:cNvPr id="15" name="Rounded Rectangle 14"/>
          <p:cNvSpPr/>
          <p:nvPr/>
        </p:nvSpPr>
        <p:spPr>
          <a:xfrm>
            <a:off x="533400" y="3302190"/>
            <a:ext cx="2109713" cy="685800"/>
          </a:xfrm>
          <a:prstGeom prst="round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1"/>
                </a:solidFill>
              </a:rPr>
              <a:t>Verifiability</a:t>
            </a:r>
            <a:endParaRPr lang="fa-IR" dirty="0">
              <a:solidFill>
                <a:schemeClr val="tx1"/>
              </a:solidFill>
            </a:endParaRPr>
          </a:p>
        </p:txBody>
      </p:sp>
      <p:sp>
        <p:nvSpPr>
          <p:cNvPr id="16" name="Rounded Rectangle 15"/>
          <p:cNvSpPr/>
          <p:nvPr/>
        </p:nvSpPr>
        <p:spPr>
          <a:xfrm>
            <a:off x="533401" y="4307006"/>
            <a:ext cx="2109716" cy="685800"/>
          </a:xfrm>
          <a:prstGeom prst="round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1"/>
                </a:solidFill>
              </a:rPr>
              <a:t>Timeliness</a:t>
            </a:r>
            <a:endParaRPr lang="fa-IR" dirty="0">
              <a:solidFill>
                <a:schemeClr val="tx1"/>
              </a:solidFill>
            </a:endParaRPr>
          </a:p>
        </p:txBody>
      </p:sp>
      <p:sp>
        <p:nvSpPr>
          <p:cNvPr id="17" name="Rounded Rectangle 16"/>
          <p:cNvSpPr/>
          <p:nvPr/>
        </p:nvSpPr>
        <p:spPr>
          <a:xfrm>
            <a:off x="533401" y="2175681"/>
            <a:ext cx="2109716" cy="685800"/>
          </a:xfrm>
          <a:prstGeom prst="round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1"/>
                </a:solidFill>
              </a:rPr>
              <a:t>Comparability</a:t>
            </a:r>
            <a:endParaRPr lang="fa-IR" dirty="0">
              <a:solidFill>
                <a:schemeClr val="tx1"/>
              </a:solidFill>
            </a:endParaRPr>
          </a:p>
        </p:txBody>
      </p:sp>
      <p:sp>
        <p:nvSpPr>
          <p:cNvPr id="2" name="Footer Placeholder 1"/>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
        <p:nvSpPr>
          <p:cNvPr id="3" name="Slide Number Placeholder 2"/>
          <p:cNvSpPr>
            <a:spLocks noGrp="1"/>
          </p:cNvSpPr>
          <p:nvPr>
            <p:ph type="sldNum" sz="quarter" idx="11"/>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35107495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362200" y="171451"/>
            <a:ext cx="4114800" cy="838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white"/>
                </a:solidFill>
                <a:effectLst/>
                <a:uLnTx/>
                <a:uFillTx/>
                <a:latin typeface="Calibri"/>
                <a:cs typeface="B Koodak" pitchFamily="2" charset="-78"/>
              </a:rPr>
              <a:t>خصوصیات کیفی اطلاعات </a:t>
            </a:r>
            <a:r>
              <a:rPr kumimoji="0" lang="fa-IR" sz="1800" b="0" i="0" u="none" strike="noStrike" kern="1200" cap="none" spc="0" normalizeH="0" baseline="0" noProof="0" dirty="0" smtClean="0">
                <a:ln>
                  <a:noFill/>
                </a:ln>
                <a:solidFill>
                  <a:prstClr val="white"/>
                </a:solidFill>
                <a:effectLst/>
                <a:uLnTx/>
                <a:uFillTx/>
                <a:latin typeface="Calibri"/>
                <a:cs typeface="B Koodak" pitchFamily="2" charset="-78"/>
              </a:rPr>
              <a:t>مالی مطابق</a:t>
            </a:r>
            <a:r>
              <a:rPr kumimoji="0" lang="fa-IR" sz="1800" b="0" i="0" u="none" strike="noStrike" kern="1200" cap="none" spc="0" normalizeH="0" noProof="0" dirty="0" smtClean="0">
                <a:ln>
                  <a:noFill/>
                </a:ln>
                <a:solidFill>
                  <a:prstClr val="white"/>
                </a:solidFill>
                <a:effectLst/>
                <a:uLnTx/>
                <a:uFillTx/>
                <a:latin typeface="Calibri"/>
                <a:cs typeface="B Koodak" pitchFamily="2" charset="-78"/>
              </a:rPr>
              <a:t> با مفاهیم نظری گزارشگری مالی بین المللی</a:t>
            </a:r>
            <a:endParaRPr kumimoji="0" lang="en-US" sz="1800" b="0" i="0" u="none" strike="noStrike" kern="1200" cap="none" spc="0" normalizeH="0" baseline="0" noProof="0" dirty="0">
              <a:ln>
                <a:noFill/>
              </a:ln>
              <a:solidFill>
                <a:prstClr val="white"/>
              </a:solidFill>
              <a:effectLst/>
              <a:uLnTx/>
              <a:uFillTx/>
              <a:latin typeface="Calibri"/>
              <a:cs typeface="B Koodak" pitchFamily="2" charset="-78"/>
            </a:endParaRPr>
          </a:p>
        </p:txBody>
      </p:sp>
      <p:sp>
        <p:nvSpPr>
          <p:cNvPr id="5" name="Rounded Rectangle 4"/>
          <p:cNvSpPr/>
          <p:nvPr/>
        </p:nvSpPr>
        <p:spPr>
          <a:xfrm>
            <a:off x="5659582" y="2019299"/>
            <a:ext cx="1981200" cy="762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white"/>
                </a:solidFill>
                <a:effectLst/>
                <a:uLnTx/>
                <a:uFillTx/>
                <a:latin typeface="Calibri"/>
                <a:cs typeface="B Koodak" pitchFamily="2" charset="-78"/>
              </a:rPr>
              <a:t>بیان صادقانه</a:t>
            </a:r>
            <a:endParaRPr kumimoji="0" lang="en-US" sz="1800" b="0" i="0" u="none" strike="noStrike" kern="1200" cap="none" spc="0" normalizeH="0" baseline="0" noProof="0" dirty="0">
              <a:ln>
                <a:noFill/>
              </a:ln>
              <a:solidFill>
                <a:prstClr val="white"/>
              </a:solidFill>
              <a:effectLst/>
              <a:uLnTx/>
              <a:uFillTx/>
              <a:latin typeface="Calibri"/>
              <a:cs typeface="B Koodak" pitchFamily="2" charset="-78"/>
            </a:endParaRPr>
          </a:p>
        </p:txBody>
      </p:sp>
      <p:sp>
        <p:nvSpPr>
          <p:cNvPr id="14" name="Rounded Rectangle 13"/>
          <p:cNvSpPr/>
          <p:nvPr/>
        </p:nvSpPr>
        <p:spPr>
          <a:xfrm>
            <a:off x="706582" y="1967345"/>
            <a:ext cx="2057400" cy="762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white"/>
                </a:solidFill>
                <a:effectLst/>
                <a:uLnTx/>
                <a:uFillTx/>
                <a:latin typeface="Calibri"/>
                <a:cs typeface="B Koodak" pitchFamily="2" charset="-78"/>
              </a:rPr>
              <a:t>مربوط بودن</a:t>
            </a:r>
            <a:endParaRPr kumimoji="0" lang="en-US" sz="1800" b="0" i="0" u="none" strike="noStrike" kern="1200" cap="none" spc="0" normalizeH="0" baseline="0" noProof="0" dirty="0">
              <a:ln>
                <a:noFill/>
              </a:ln>
              <a:solidFill>
                <a:prstClr val="white"/>
              </a:solidFill>
              <a:effectLst/>
              <a:uLnTx/>
              <a:uFillTx/>
              <a:latin typeface="Calibri"/>
              <a:cs typeface="B Koodak" pitchFamily="2" charset="-78"/>
            </a:endParaRPr>
          </a:p>
        </p:txBody>
      </p:sp>
      <p:sp>
        <p:nvSpPr>
          <p:cNvPr id="15" name="Oval 14"/>
          <p:cNvSpPr/>
          <p:nvPr/>
        </p:nvSpPr>
        <p:spPr>
          <a:xfrm>
            <a:off x="7467600" y="3086099"/>
            <a:ext cx="1371600" cy="72389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white"/>
                </a:solidFill>
                <a:effectLst/>
                <a:uLnTx/>
                <a:uFillTx/>
                <a:latin typeface="Calibri"/>
                <a:cs typeface="B Koodak" pitchFamily="2" charset="-78"/>
              </a:rPr>
              <a:t>بی طرفی</a:t>
            </a:r>
            <a:endParaRPr kumimoji="0" lang="en-US" sz="1800" b="0" i="0" u="none" strike="noStrike" kern="1200" cap="none" spc="0" normalizeH="0" baseline="0" noProof="0" dirty="0">
              <a:ln>
                <a:noFill/>
              </a:ln>
              <a:solidFill>
                <a:prstClr val="white"/>
              </a:solidFill>
              <a:effectLst/>
              <a:uLnTx/>
              <a:uFillTx/>
              <a:latin typeface="Calibri"/>
              <a:cs typeface="B Koodak" pitchFamily="2" charset="-78"/>
            </a:endParaRPr>
          </a:p>
        </p:txBody>
      </p:sp>
      <p:sp>
        <p:nvSpPr>
          <p:cNvPr id="21" name="Oval 20"/>
          <p:cNvSpPr/>
          <p:nvPr/>
        </p:nvSpPr>
        <p:spPr>
          <a:xfrm>
            <a:off x="5905500" y="3124199"/>
            <a:ext cx="1295400" cy="6858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white"/>
                </a:solidFill>
                <a:effectLst/>
                <a:uLnTx/>
                <a:uFillTx/>
                <a:latin typeface="Calibri"/>
                <a:cs typeface="B Koodak" pitchFamily="2" charset="-78"/>
              </a:rPr>
              <a:t>کامل بودن</a:t>
            </a:r>
            <a:endParaRPr kumimoji="0" lang="en-US" sz="1800" b="0" i="0" u="none" strike="noStrike" kern="1200" cap="none" spc="0" normalizeH="0" baseline="0" noProof="0" dirty="0">
              <a:ln>
                <a:noFill/>
              </a:ln>
              <a:solidFill>
                <a:prstClr val="white"/>
              </a:solidFill>
              <a:effectLst/>
              <a:uLnTx/>
              <a:uFillTx/>
              <a:latin typeface="Calibri"/>
              <a:cs typeface="B Koodak" pitchFamily="2" charset="-78"/>
            </a:endParaRPr>
          </a:p>
        </p:txBody>
      </p:sp>
      <p:sp>
        <p:nvSpPr>
          <p:cNvPr id="22" name="Oval 21"/>
          <p:cNvSpPr/>
          <p:nvPr/>
        </p:nvSpPr>
        <p:spPr>
          <a:xfrm>
            <a:off x="4191000" y="3086098"/>
            <a:ext cx="1468582" cy="72390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white"/>
                </a:solidFill>
                <a:effectLst/>
                <a:uLnTx/>
                <a:uFillTx/>
                <a:latin typeface="Calibri"/>
                <a:cs typeface="B Koodak" pitchFamily="2" charset="-78"/>
              </a:rPr>
              <a:t>بدون خطا بودن</a:t>
            </a:r>
            <a:endParaRPr kumimoji="0" lang="en-US" sz="1800" b="0" i="0" u="none" strike="noStrike" kern="1200" cap="none" spc="0" normalizeH="0" baseline="0" noProof="0" dirty="0">
              <a:ln>
                <a:noFill/>
              </a:ln>
              <a:solidFill>
                <a:prstClr val="white"/>
              </a:solidFill>
              <a:effectLst/>
              <a:uLnTx/>
              <a:uFillTx/>
              <a:latin typeface="Calibri"/>
              <a:cs typeface="B Koodak" pitchFamily="2" charset="-78"/>
            </a:endParaRPr>
          </a:p>
        </p:txBody>
      </p:sp>
      <p:sp>
        <p:nvSpPr>
          <p:cNvPr id="23" name="Oval 22"/>
          <p:cNvSpPr/>
          <p:nvPr/>
        </p:nvSpPr>
        <p:spPr>
          <a:xfrm>
            <a:off x="1981200" y="3086098"/>
            <a:ext cx="1447800" cy="72390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white"/>
                </a:solidFill>
                <a:effectLst/>
                <a:uLnTx/>
                <a:uFillTx/>
                <a:latin typeface="Calibri"/>
                <a:cs typeface="B Koodak" pitchFamily="2" charset="-78"/>
              </a:rPr>
              <a:t>تایید کنندگی</a:t>
            </a:r>
            <a:endParaRPr kumimoji="0" lang="en-US" sz="1800" b="0" i="0" u="none" strike="noStrike" kern="1200" cap="none" spc="0" normalizeH="0" baseline="0" noProof="0" dirty="0">
              <a:ln>
                <a:noFill/>
              </a:ln>
              <a:solidFill>
                <a:prstClr val="white"/>
              </a:solidFill>
              <a:effectLst/>
              <a:uLnTx/>
              <a:uFillTx/>
              <a:latin typeface="Calibri"/>
              <a:cs typeface="B Koodak" pitchFamily="2" charset="-78"/>
            </a:endParaRPr>
          </a:p>
        </p:txBody>
      </p:sp>
      <p:sp>
        <p:nvSpPr>
          <p:cNvPr id="24" name="Oval 23"/>
          <p:cNvSpPr/>
          <p:nvPr/>
        </p:nvSpPr>
        <p:spPr>
          <a:xfrm>
            <a:off x="304800" y="3086099"/>
            <a:ext cx="1430482" cy="72390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white"/>
                </a:solidFill>
                <a:effectLst/>
                <a:uLnTx/>
                <a:uFillTx/>
                <a:latin typeface="Calibri"/>
                <a:cs typeface="B Koodak" pitchFamily="2" charset="-78"/>
              </a:rPr>
              <a:t>پیش بینی کنندگی</a:t>
            </a:r>
            <a:endParaRPr kumimoji="0" lang="en-US" sz="1800" b="0" i="0" u="none" strike="noStrike" kern="1200" cap="none" spc="0" normalizeH="0" baseline="0" noProof="0" dirty="0">
              <a:ln>
                <a:noFill/>
              </a:ln>
              <a:solidFill>
                <a:prstClr val="white"/>
              </a:solidFill>
              <a:effectLst/>
              <a:uLnTx/>
              <a:uFillTx/>
              <a:latin typeface="Calibri"/>
              <a:cs typeface="B Koodak" pitchFamily="2" charset="-78"/>
            </a:endParaRPr>
          </a:p>
        </p:txBody>
      </p:sp>
      <p:sp>
        <p:nvSpPr>
          <p:cNvPr id="25" name="Rectangle 24"/>
          <p:cNvSpPr/>
          <p:nvPr/>
        </p:nvSpPr>
        <p:spPr>
          <a:xfrm>
            <a:off x="2362200" y="1219200"/>
            <a:ext cx="4114800" cy="609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white"/>
                </a:solidFill>
                <a:effectLst/>
                <a:uLnTx/>
                <a:uFillTx/>
                <a:latin typeface="Calibri"/>
                <a:cs typeface="B Koodak" pitchFamily="2" charset="-78"/>
              </a:rPr>
              <a:t>خصوصیات کیفی بنیادی</a:t>
            </a:r>
            <a:endParaRPr kumimoji="0" lang="en-US" sz="1800" b="0" i="0" u="none" strike="noStrike" kern="1200" cap="none" spc="0" normalizeH="0" baseline="0" noProof="0" dirty="0">
              <a:ln>
                <a:noFill/>
              </a:ln>
              <a:solidFill>
                <a:prstClr val="white"/>
              </a:solidFill>
              <a:effectLst/>
              <a:uLnTx/>
              <a:uFillTx/>
              <a:latin typeface="Calibri"/>
              <a:cs typeface="B Koodak" pitchFamily="2" charset="-78"/>
            </a:endParaRPr>
          </a:p>
        </p:txBody>
      </p:sp>
      <p:sp>
        <p:nvSpPr>
          <p:cNvPr id="26" name="Rectangle 25"/>
          <p:cNvSpPr/>
          <p:nvPr/>
        </p:nvSpPr>
        <p:spPr>
          <a:xfrm>
            <a:off x="2362200" y="4386695"/>
            <a:ext cx="4114800" cy="68060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white"/>
                </a:solidFill>
                <a:effectLst/>
                <a:uLnTx/>
                <a:uFillTx/>
                <a:latin typeface="Calibri"/>
                <a:cs typeface="B Koodak" pitchFamily="2" charset="-78"/>
              </a:rPr>
              <a:t>خصوصیات کیفی بهبود بخش</a:t>
            </a:r>
            <a:endParaRPr kumimoji="0" lang="en-US" sz="1800" b="0" i="0" u="none" strike="noStrike" kern="1200" cap="none" spc="0" normalizeH="0" baseline="0" noProof="0" dirty="0">
              <a:ln>
                <a:noFill/>
              </a:ln>
              <a:solidFill>
                <a:prstClr val="white"/>
              </a:solidFill>
              <a:effectLst/>
              <a:uLnTx/>
              <a:uFillTx/>
              <a:latin typeface="Calibri"/>
              <a:cs typeface="B Koodak" pitchFamily="2" charset="-78"/>
            </a:endParaRPr>
          </a:p>
        </p:txBody>
      </p:sp>
      <p:sp>
        <p:nvSpPr>
          <p:cNvPr id="27" name="Oval 26"/>
          <p:cNvSpPr/>
          <p:nvPr/>
        </p:nvSpPr>
        <p:spPr>
          <a:xfrm>
            <a:off x="7200900" y="5486400"/>
            <a:ext cx="1333500" cy="914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white"/>
                </a:solidFill>
                <a:effectLst/>
                <a:uLnTx/>
                <a:uFillTx/>
                <a:latin typeface="Calibri"/>
                <a:cs typeface="B Koodak" pitchFamily="2" charset="-78"/>
              </a:rPr>
              <a:t>قابلیت مقایسه</a:t>
            </a:r>
            <a:endParaRPr kumimoji="0" lang="en-US" sz="1800" b="0" i="0" u="none" strike="noStrike" kern="1200" cap="none" spc="0" normalizeH="0" baseline="0" noProof="0" dirty="0">
              <a:ln>
                <a:noFill/>
              </a:ln>
              <a:solidFill>
                <a:prstClr val="white"/>
              </a:solidFill>
              <a:effectLst/>
              <a:uLnTx/>
              <a:uFillTx/>
              <a:latin typeface="Calibri"/>
              <a:cs typeface="B Koodak" pitchFamily="2" charset="-78"/>
            </a:endParaRPr>
          </a:p>
        </p:txBody>
      </p:sp>
      <p:sp>
        <p:nvSpPr>
          <p:cNvPr id="28" name="Oval 27"/>
          <p:cNvSpPr/>
          <p:nvPr/>
        </p:nvSpPr>
        <p:spPr>
          <a:xfrm>
            <a:off x="5486400" y="5548744"/>
            <a:ext cx="1447800" cy="914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white"/>
                </a:solidFill>
                <a:effectLst/>
                <a:uLnTx/>
                <a:uFillTx/>
                <a:latin typeface="Calibri"/>
                <a:cs typeface="B Koodak" pitchFamily="2" charset="-78"/>
              </a:rPr>
              <a:t>قابلیت تایید</a:t>
            </a:r>
            <a:endParaRPr kumimoji="0" lang="en-US" sz="1800" b="0" i="0" u="none" strike="noStrike" kern="1200" cap="none" spc="0" normalizeH="0" baseline="0" noProof="0" dirty="0">
              <a:ln>
                <a:noFill/>
              </a:ln>
              <a:solidFill>
                <a:prstClr val="white"/>
              </a:solidFill>
              <a:effectLst/>
              <a:uLnTx/>
              <a:uFillTx/>
              <a:latin typeface="Calibri"/>
              <a:cs typeface="B Koodak" pitchFamily="2" charset="-78"/>
            </a:endParaRPr>
          </a:p>
        </p:txBody>
      </p:sp>
      <p:sp>
        <p:nvSpPr>
          <p:cNvPr id="29" name="Oval 28"/>
          <p:cNvSpPr/>
          <p:nvPr/>
        </p:nvSpPr>
        <p:spPr>
          <a:xfrm>
            <a:off x="3248891" y="5548744"/>
            <a:ext cx="1676400" cy="914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white"/>
                </a:solidFill>
                <a:effectLst/>
                <a:uLnTx/>
                <a:uFillTx/>
                <a:latin typeface="Calibri"/>
                <a:cs typeface="B Koodak" pitchFamily="2" charset="-78"/>
              </a:rPr>
              <a:t>به موقع بودن</a:t>
            </a:r>
            <a:endParaRPr kumimoji="0" lang="en-US" sz="1800" b="0" i="0" u="none" strike="noStrike" kern="1200" cap="none" spc="0" normalizeH="0" baseline="0" noProof="0" dirty="0">
              <a:ln>
                <a:noFill/>
              </a:ln>
              <a:solidFill>
                <a:prstClr val="white"/>
              </a:solidFill>
              <a:effectLst/>
              <a:uLnTx/>
              <a:uFillTx/>
              <a:latin typeface="Calibri"/>
              <a:cs typeface="B Koodak" pitchFamily="2" charset="-78"/>
            </a:endParaRPr>
          </a:p>
        </p:txBody>
      </p:sp>
      <p:sp>
        <p:nvSpPr>
          <p:cNvPr id="30" name="Oval 29"/>
          <p:cNvSpPr/>
          <p:nvPr/>
        </p:nvSpPr>
        <p:spPr>
          <a:xfrm>
            <a:off x="935182" y="5548744"/>
            <a:ext cx="1600200" cy="914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white"/>
                </a:solidFill>
                <a:effectLst/>
                <a:uLnTx/>
                <a:uFillTx/>
                <a:latin typeface="Calibri"/>
                <a:cs typeface="B Koodak" pitchFamily="2" charset="-78"/>
              </a:rPr>
              <a:t>قابل فهم بودن</a:t>
            </a:r>
            <a:endParaRPr kumimoji="0" lang="en-US" sz="1800" b="0" i="0" u="none" strike="noStrike" kern="1200" cap="none" spc="0" normalizeH="0" baseline="0" noProof="0" dirty="0">
              <a:ln>
                <a:noFill/>
              </a:ln>
              <a:solidFill>
                <a:prstClr val="white"/>
              </a:solidFill>
              <a:effectLst/>
              <a:uLnTx/>
              <a:uFillTx/>
              <a:latin typeface="Calibri"/>
              <a:cs typeface="B Koodak" pitchFamily="2" charset="-78"/>
            </a:endParaRPr>
          </a:p>
        </p:txBody>
      </p:sp>
      <p:sp>
        <p:nvSpPr>
          <p:cNvPr id="2" name="Footer Placeholder 1"/>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
        <p:nvSpPr>
          <p:cNvPr id="3" name="Slide Number Placeholder 2"/>
          <p:cNvSpPr>
            <a:spLocks noGrp="1"/>
          </p:cNvSpPr>
          <p:nvPr>
            <p:ph type="sldNum" sz="quarter" idx="11"/>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747714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4724400" cy="5714999"/>
          </a:xfrm>
        </p:spPr>
        <p:txBody>
          <a:bodyPr>
            <a:normAutofit/>
          </a:bodyPr>
          <a:lstStyle/>
          <a:p>
            <a:pPr algn="just" rtl="1">
              <a:lnSpc>
                <a:spcPct val="200000"/>
              </a:lnSpc>
            </a:pPr>
            <a:r>
              <a:rPr lang="fa-IR" sz="3200" b="1" dirty="0" smtClean="0">
                <a:cs typeface="B Koodak" pitchFamily="2" charset="-78"/>
              </a:rPr>
              <a:t>خصوصیات کیفی</a:t>
            </a:r>
          </a:p>
          <a:p>
            <a:pPr algn="just">
              <a:lnSpc>
                <a:spcPct val="200000"/>
              </a:lnSpc>
            </a:pPr>
            <a:r>
              <a:rPr lang="fa-IR" sz="2400" dirty="0" smtClean="0">
                <a:cs typeface="B Koodak" pitchFamily="2" charset="-78"/>
              </a:rPr>
              <a:t>1.بنیادی </a:t>
            </a:r>
            <a:r>
              <a:rPr lang="en-US" sz="2400" b="1" dirty="0" smtClean="0"/>
              <a:t>Fundamental </a:t>
            </a:r>
            <a:r>
              <a:rPr lang="en-US" sz="2400" dirty="0"/>
              <a:t/>
            </a:r>
            <a:br>
              <a:rPr lang="en-US" sz="2400" dirty="0"/>
            </a:br>
            <a:r>
              <a:rPr lang="fa-IR" sz="2400" dirty="0" smtClean="0">
                <a:cs typeface="B Koodak" pitchFamily="2" charset="-78"/>
              </a:rPr>
              <a:t>2. بهبود بخش                       </a:t>
            </a:r>
            <a:r>
              <a:rPr lang="en-US" sz="2400" b="1" dirty="0"/>
              <a:t>Enhancing </a:t>
            </a:r>
            <a:endParaRPr lang="fa-IR" sz="2400" b="1" dirty="0"/>
          </a:p>
        </p:txBody>
      </p:sp>
      <p:sp>
        <p:nvSpPr>
          <p:cNvPr id="2" name="Title 1"/>
          <p:cNvSpPr>
            <a:spLocks noGrp="1"/>
          </p:cNvSpPr>
          <p:nvPr>
            <p:ph type="title"/>
          </p:nvPr>
        </p:nvSpPr>
        <p:spPr>
          <a:xfrm>
            <a:off x="6248400" y="381000"/>
            <a:ext cx="2286000" cy="5715000"/>
          </a:xfrm>
        </p:spPr>
        <p:style>
          <a:lnRef idx="1">
            <a:schemeClr val="accent3"/>
          </a:lnRef>
          <a:fillRef idx="2">
            <a:schemeClr val="accent3"/>
          </a:fillRef>
          <a:effectRef idx="1">
            <a:schemeClr val="accent3"/>
          </a:effectRef>
          <a:fontRef idx="minor">
            <a:schemeClr val="dk1"/>
          </a:fontRef>
        </p:style>
        <p:txBody>
          <a:bodyPr/>
          <a:lstStyle/>
          <a:p>
            <a:pPr algn="ctr" fontAlgn="ctr"/>
            <a:r>
              <a:rPr lang="en-US" dirty="0">
                <a:latin typeface="David" pitchFamily="34" charset="-79"/>
                <a:cs typeface="David" pitchFamily="34" charset="-79"/>
              </a:rPr>
              <a:t/>
            </a:r>
            <a:br>
              <a:rPr lang="en-US" dirty="0">
                <a:latin typeface="David" pitchFamily="34" charset="-79"/>
                <a:cs typeface="David" pitchFamily="34" charset="-79"/>
              </a:rPr>
            </a:br>
            <a:r>
              <a:rPr lang="en-US" dirty="0">
                <a:latin typeface="David" pitchFamily="34" charset="-79"/>
                <a:cs typeface="David" pitchFamily="34" charset="-79"/>
              </a:rPr>
              <a:t>Quality characteristics</a:t>
            </a:r>
          </a:p>
        </p:txBody>
      </p:sp>
      <p:sp>
        <p:nvSpPr>
          <p:cNvPr id="4" name="Footer Placeholder 3"/>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39761914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5257800" cy="5714999"/>
          </a:xfrm>
        </p:spPr>
        <p:txBody>
          <a:bodyPr>
            <a:normAutofit fontScale="92500"/>
          </a:bodyPr>
          <a:lstStyle/>
          <a:p>
            <a:pPr algn="just" rtl="1">
              <a:lnSpc>
                <a:spcPct val="200000"/>
              </a:lnSpc>
            </a:pPr>
            <a:r>
              <a:rPr lang="fa-IR" sz="2000" dirty="0" smtClean="0">
                <a:cs typeface="B Koodak" pitchFamily="2" charset="-78"/>
              </a:rPr>
              <a:t>خصوصیات کیفی بنیادی اطلاعات مالی:</a:t>
            </a:r>
          </a:p>
          <a:p>
            <a:pPr algn="r">
              <a:lnSpc>
                <a:spcPct val="200000"/>
              </a:lnSpc>
            </a:pPr>
            <a:r>
              <a:rPr lang="fa-IR" sz="2000" dirty="0" smtClean="0">
                <a:cs typeface="B Koodak" pitchFamily="2" charset="-78"/>
              </a:rPr>
              <a:t>1. بیان صادقانه: </a:t>
            </a:r>
            <a:r>
              <a:rPr lang="en-US" sz="2000" b="1" dirty="0" smtClean="0"/>
              <a:t>Faithful Representation</a:t>
            </a:r>
            <a:r>
              <a:rPr lang="en-US" sz="2000" dirty="0"/>
              <a:t/>
            </a:r>
            <a:br>
              <a:rPr lang="en-US" sz="2000" dirty="0"/>
            </a:br>
            <a:r>
              <a:rPr lang="fa-IR" sz="2000" dirty="0" smtClean="0">
                <a:cs typeface="B Koodak" pitchFamily="2" charset="-78"/>
              </a:rPr>
              <a:t>بی طرفی</a:t>
            </a:r>
          </a:p>
          <a:p>
            <a:pPr algn="just" rtl="1">
              <a:lnSpc>
                <a:spcPct val="200000"/>
              </a:lnSpc>
            </a:pPr>
            <a:r>
              <a:rPr lang="fa-IR" sz="2000" dirty="0" smtClean="0">
                <a:cs typeface="B Koodak" pitchFamily="2" charset="-78"/>
              </a:rPr>
              <a:t>کامل بودن</a:t>
            </a:r>
          </a:p>
          <a:p>
            <a:pPr algn="just" rtl="1">
              <a:lnSpc>
                <a:spcPct val="200000"/>
              </a:lnSpc>
            </a:pPr>
            <a:r>
              <a:rPr lang="fa-IR" sz="2000" dirty="0" smtClean="0">
                <a:cs typeface="B Koodak" pitchFamily="2" charset="-78"/>
              </a:rPr>
              <a:t>بدون خطا بودن</a:t>
            </a:r>
          </a:p>
          <a:p>
            <a:pPr algn="just" rtl="1">
              <a:lnSpc>
                <a:spcPct val="200000"/>
              </a:lnSpc>
            </a:pPr>
            <a:r>
              <a:rPr lang="fa-IR" sz="2000" dirty="0" smtClean="0">
                <a:cs typeface="B Koodak" pitchFamily="2" charset="-78"/>
              </a:rPr>
              <a:t>2. مربوط بودن:</a:t>
            </a:r>
            <a:r>
              <a:rPr lang="en-US" sz="2000" dirty="0" smtClean="0">
                <a:cs typeface="B Koodak" pitchFamily="2" charset="-78"/>
              </a:rPr>
              <a:t> </a:t>
            </a:r>
            <a:r>
              <a:rPr lang="en-US" sz="2000" b="1" dirty="0" smtClean="0">
                <a:cs typeface="B Koodak" pitchFamily="2" charset="-78"/>
              </a:rPr>
              <a:t>Relevance </a:t>
            </a:r>
            <a:endParaRPr lang="fa-IR" sz="2000" b="1" dirty="0" smtClean="0">
              <a:cs typeface="B Koodak" pitchFamily="2" charset="-78"/>
            </a:endParaRPr>
          </a:p>
          <a:p>
            <a:pPr algn="just" rtl="1">
              <a:lnSpc>
                <a:spcPct val="200000"/>
              </a:lnSpc>
            </a:pPr>
            <a:r>
              <a:rPr lang="fa-IR" sz="2000" dirty="0" smtClean="0">
                <a:cs typeface="B Koodak" pitchFamily="2" charset="-78"/>
              </a:rPr>
              <a:t>ارزش تایید کنندگی</a:t>
            </a:r>
          </a:p>
          <a:p>
            <a:pPr algn="just" rtl="1">
              <a:lnSpc>
                <a:spcPct val="200000"/>
              </a:lnSpc>
            </a:pPr>
            <a:r>
              <a:rPr lang="fa-IR" sz="2000" dirty="0" smtClean="0">
                <a:cs typeface="B Koodak" pitchFamily="2" charset="-78"/>
              </a:rPr>
              <a:t>ارزش پیش بینی کنندگی</a:t>
            </a:r>
          </a:p>
          <a:p>
            <a:pPr algn="just" rtl="1">
              <a:lnSpc>
                <a:spcPct val="200000"/>
              </a:lnSpc>
            </a:pPr>
            <a:r>
              <a:rPr lang="fa-IR" sz="2000" dirty="0" smtClean="0">
                <a:cs typeface="B Koodak" pitchFamily="2" charset="-78"/>
              </a:rPr>
              <a:t>اهمیت</a:t>
            </a:r>
            <a:endParaRPr lang="fa-IR" sz="2000" dirty="0">
              <a:cs typeface="B Koodak" pitchFamily="2" charset="-78"/>
            </a:endParaRPr>
          </a:p>
        </p:txBody>
      </p:sp>
      <p:sp>
        <p:nvSpPr>
          <p:cNvPr id="2" name="Title 1"/>
          <p:cNvSpPr>
            <a:spLocks noGrp="1"/>
          </p:cNvSpPr>
          <p:nvPr>
            <p:ph type="title"/>
          </p:nvPr>
        </p:nvSpPr>
        <p:spPr>
          <a:xfrm>
            <a:off x="6096000" y="457200"/>
            <a:ext cx="2514600" cy="5715000"/>
          </a:xfrm>
        </p:spPr>
        <p:style>
          <a:lnRef idx="1">
            <a:schemeClr val="accent3"/>
          </a:lnRef>
          <a:fillRef idx="2">
            <a:schemeClr val="accent3"/>
          </a:fillRef>
          <a:effectRef idx="1">
            <a:schemeClr val="accent3"/>
          </a:effectRef>
          <a:fontRef idx="minor">
            <a:schemeClr val="dk1"/>
          </a:fontRef>
        </p:style>
        <p:txBody>
          <a:bodyPr/>
          <a:lstStyle/>
          <a:p>
            <a:pPr algn="ctr"/>
            <a:r>
              <a:rPr lang="en-US" b="1" dirty="0">
                <a:solidFill>
                  <a:srgbClr val="231F20"/>
                </a:solidFill>
                <a:latin typeface="David" pitchFamily="34" charset="-79"/>
                <a:cs typeface="David" pitchFamily="34" charset="-79"/>
              </a:rPr>
              <a:t>Fundamental qualitative characteristics</a:t>
            </a:r>
            <a:r>
              <a:rPr lang="en-US" dirty="0">
                <a:solidFill>
                  <a:srgbClr val="231F20"/>
                </a:solidFill>
                <a:latin typeface="David" pitchFamily="34" charset="-79"/>
                <a:cs typeface="David" pitchFamily="34" charset="-79"/>
              </a:rPr>
              <a:t/>
            </a:r>
            <a:br>
              <a:rPr lang="en-US" dirty="0">
                <a:solidFill>
                  <a:srgbClr val="231F20"/>
                </a:solidFill>
                <a:latin typeface="David" pitchFamily="34" charset="-79"/>
                <a:cs typeface="David" pitchFamily="34" charset="-79"/>
              </a:rPr>
            </a:br>
            <a:r>
              <a:rPr lang="fa-IR" dirty="0">
                <a:latin typeface="David" pitchFamily="34" charset="-79"/>
              </a:rPr>
              <a:t/>
            </a:r>
            <a:br>
              <a:rPr lang="fa-IR" dirty="0">
                <a:latin typeface="David" pitchFamily="34" charset="-79"/>
              </a:rPr>
            </a:br>
            <a:endParaRPr lang="fa-IR" dirty="0">
              <a:latin typeface="David" pitchFamily="34" charset="-79"/>
            </a:endParaRPr>
          </a:p>
        </p:txBody>
      </p:sp>
      <p:sp>
        <p:nvSpPr>
          <p:cNvPr id="4" name="Footer Placeholder 3"/>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16410867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5410200" cy="5714999"/>
          </a:xfrm>
        </p:spPr>
        <p:txBody>
          <a:bodyPr/>
          <a:lstStyle/>
          <a:p>
            <a:pPr rtl="1">
              <a:lnSpc>
                <a:spcPct val="200000"/>
              </a:lnSpc>
            </a:pPr>
            <a:r>
              <a:rPr lang="fa-IR" sz="2400" dirty="0" smtClean="0">
                <a:cs typeface="B Koodak" pitchFamily="2" charset="-78"/>
              </a:rPr>
              <a:t>خصوصیات کیفی بهبود بخش اطلاعات مالی:</a:t>
            </a:r>
          </a:p>
          <a:p>
            <a:pPr>
              <a:lnSpc>
                <a:spcPct val="200000"/>
              </a:lnSpc>
            </a:pPr>
            <a:r>
              <a:rPr lang="fa-IR" sz="2000" dirty="0" smtClean="0">
                <a:cs typeface="B Koodak" pitchFamily="2" charset="-78"/>
              </a:rPr>
              <a:t>1. قابلیت مقایسه </a:t>
            </a:r>
            <a:r>
              <a:rPr lang="en-US" sz="2000" b="1" dirty="0" smtClean="0"/>
              <a:t>Comparability</a:t>
            </a:r>
            <a:r>
              <a:rPr lang="en-US" sz="2000" dirty="0"/>
              <a:t/>
            </a:r>
            <a:br>
              <a:rPr lang="en-US" sz="2000" dirty="0"/>
            </a:br>
            <a:r>
              <a:rPr lang="fa-IR" sz="2000" dirty="0" smtClean="0">
                <a:cs typeface="B Koodak" pitchFamily="2" charset="-78"/>
              </a:rPr>
              <a:t>2. قابلیت تایید </a:t>
            </a:r>
            <a:r>
              <a:rPr lang="en-US" sz="2000" b="1" dirty="0" smtClean="0"/>
              <a:t>Verifiability</a:t>
            </a:r>
            <a:r>
              <a:rPr lang="en-US" sz="2000" dirty="0"/>
              <a:t/>
            </a:r>
            <a:br>
              <a:rPr lang="en-US" sz="2000" dirty="0"/>
            </a:br>
            <a:r>
              <a:rPr lang="fa-IR" sz="2000" dirty="0" smtClean="0">
                <a:cs typeface="B Koodak" pitchFamily="2" charset="-78"/>
              </a:rPr>
              <a:t>3. به موقع بودن </a:t>
            </a:r>
            <a:r>
              <a:rPr lang="en-US" sz="2000" b="1" dirty="0" smtClean="0"/>
              <a:t>Timeliness</a:t>
            </a:r>
            <a:r>
              <a:rPr lang="en-US" sz="2000" dirty="0"/>
              <a:t/>
            </a:r>
            <a:br>
              <a:rPr lang="en-US" sz="2000" dirty="0"/>
            </a:br>
            <a:r>
              <a:rPr lang="fa-IR" sz="2000" dirty="0" smtClean="0">
                <a:cs typeface="B Koodak" pitchFamily="2" charset="-78"/>
              </a:rPr>
              <a:t>4. قابل فهم بودن </a:t>
            </a:r>
            <a:r>
              <a:rPr lang="en-US" sz="2000" b="1" dirty="0" smtClean="0"/>
              <a:t>Understandability</a:t>
            </a:r>
            <a:endParaRPr lang="fa-IR" b="1" dirty="0"/>
          </a:p>
        </p:txBody>
      </p:sp>
      <p:sp>
        <p:nvSpPr>
          <p:cNvPr id="4" name="Title 1"/>
          <p:cNvSpPr txBox="1">
            <a:spLocks/>
          </p:cNvSpPr>
          <p:nvPr/>
        </p:nvSpPr>
        <p:spPr>
          <a:xfrm>
            <a:off x="6096000" y="457200"/>
            <a:ext cx="2514600" cy="5715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r" defTabSz="914400" rtl="1" eaLnBrk="1" latinLnBrk="0" hangingPunct="1">
              <a:spcBef>
                <a:spcPct val="0"/>
              </a:spcBef>
              <a:buNone/>
              <a:defRPr sz="2800" kern="1200">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b="1" dirty="0">
                <a:latin typeface="David" pitchFamily="34" charset="-79"/>
                <a:cs typeface="David" pitchFamily="34" charset="-79"/>
              </a:rPr>
              <a:t>Enhancing qualitative </a:t>
            </a:r>
            <a:r>
              <a:rPr lang="en-US" b="1" dirty="0" smtClean="0">
                <a:latin typeface="David" pitchFamily="34" charset="-79"/>
                <a:cs typeface="David" pitchFamily="34" charset="-79"/>
              </a:rPr>
              <a:t>characteristics</a:t>
            </a:r>
            <a:endParaRPr lang="fa-IR" dirty="0">
              <a:latin typeface="David" pitchFamily="34" charset="-79"/>
            </a:endParaRPr>
          </a:p>
        </p:txBody>
      </p:sp>
      <p:sp>
        <p:nvSpPr>
          <p:cNvPr id="2" name="Footer Placeholder 1"/>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656773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7315200" cy="5714999"/>
          </a:xfrm>
        </p:spPr>
        <p:txBody>
          <a:bodyPr/>
          <a:lstStyle/>
          <a:p>
            <a:r>
              <a:rPr lang="fa-IR" b="1" dirty="0" smtClean="0"/>
              <a:t>مروری بر پیشینه استانداردهای بین المللی گزارشگری مالی</a:t>
            </a:r>
            <a:endParaRPr lang="en-US" b="1"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4</a:t>
            </a:fld>
            <a:endParaRPr lang="en-US"/>
          </a:p>
        </p:txBody>
      </p:sp>
      <p:sp>
        <p:nvSpPr>
          <p:cNvPr id="5" name="Footer Placeholder 4"/>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Tree>
    <p:extLst>
      <p:ext uri="{BB962C8B-B14F-4D97-AF65-F5344CB8AC3E}">
        <p14:creationId xmlns:p14="http://schemas.microsoft.com/office/powerpoint/2010/main" val="10744396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5486400" cy="5714999"/>
          </a:xfrm>
        </p:spPr>
        <p:txBody>
          <a:bodyPr>
            <a:normAutofit/>
          </a:bodyPr>
          <a:lstStyle/>
          <a:p>
            <a:pPr algn="just" rtl="1">
              <a:lnSpc>
                <a:spcPct val="200000"/>
              </a:lnSpc>
            </a:pPr>
            <a:r>
              <a:rPr lang="fa-IR" sz="2400" dirty="0" smtClean="0">
                <a:cs typeface="B Koodak" pitchFamily="2" charset="-78"/>
              </a:rPr>
              <a:t>اهمیت (تابعی از زمان و مکان)</a:t>
            </a:r>
          </a:p>
          <a:p>
            <a:pPr>
              <a:lnSpc>
                <a:spcPct val="200000"/>
              </a:lnSpc>
            </a:pPr>
            <a:r>
              <a:rPr lang="en-US" sz="2400" b="1" dirty="0"/>
              <a:t>Materiality</a:t>
            </a:r>
            <a:br>
              <a:rPr lang="en-US" sz="2400" b="1" dirty="0"/>
            </a:br>
            <a:r>
              <a:rPr lang="fa-IR" sz="2400" dirty="0" smtClean="0">
                <a:cs typeface="B Koodak" pitchFamily="2" charset="-78"/>
              </a:rPr>
              <a:t>ملاحضات منفعت – هزینه</a:t>
            </a:r>
          </a:p>
          <a:p>
            <a:pPr>
              <a:lnSpc>
                <a:spcPct val="200000"/>
              </a:lnSpc>
            </a:pPr>
            <a:r>
              <a:rPr lang="fa-IR" sz="2400" dirty="0" smtClean="0">
                <a:cs typeface="B Koodak" pitchFamily="2" charset="-78"/>
              </a:rPr>
              <a:t> </a:t>
            </a:r>
            <a:r>
              <a:rPr lang="en-US" b="1" dirty="0"/>
              <a:t>The cost constraint on useful financial reporting</a:t>
            </a:r>
            <a:r>
              <a:rPr lang="en-US" sz="2400" dirty="0"/>
              <a:t/>
            </a:r>
            <a:br>
              <a:rPr lang="en-US" sz="2400" dirty="0"/>
            </a:br>
            <a:r>
              <a:rPr lang="fa-IR" sz="2400" dirty="0" smtClean="0">
                <a:cs typeface="B Koodak" pitchFamily="2" charset="-78"/>
              </a:rPr>
              <a:t>ابهام در اندازه گیری (بحث افشای کافی)</a:t>
            </a:r>
          </a:p>
          <a:p>
            <a:pPr algn="r">
              <a:lnSpc>
                <a:spcPct val="200000"/>
              </a:lnSpc>
            </a:pPr>
            <a:r>
              <a:rPr lang="en-US" sz="2000" b="1" dirty="0"/>
              <a:t>Measurement uncertainty</a:t>
            </a:r>
            <a:br>
              <a:rPr lang="en-US" sz="2000" b="1" dirty="0"/>
            </a:br>
            <a:endParaRPr lang="fa-IR" sz="2000" b="1" dirty="0">
              <a:cs typeface="B Koodak" pitchFamily="2" charset="-78"/>
            </a:endParaRPr>
          </a:p>
        </p:txBody>
      </p:sp>
      <p:sp>
        <p:nvSpPr>
          <p:cNvPr id="2" name="Title 1"/>
          <p:cNvSpPr>
            <a:spLocks noGrp="1"/>
          </p:cNvSpPr>
          <p:nvPr>
            <p:ph type="title"/>
          </p:nvPr>
        </p:nvSpPr>
        <p:spPr>
          <a:xfrm>
            <a:off x="6172200" y="533400"/>
            <a:ext cx="2438400" cy="5715000"/>
          </a:xfrm>
        </p:spPr>
        <p:style>
          <a:lnRef idx="1">
            <a:schemeClr val="accent3"/>
          </a:lnRef>
          <a:fillRef idx="2">
            <a:schemeClr val="accent3"/>
          </a:fillRef>
          <a:effectRef idx="1">
            <a:schemeClr val="accent3"/>
          </a:effectRef>
          <a:fontRef idx="minor">
            <a:schemeClr val="dk1"/>
          </a:fontRef>
        </p:style>
        <p:txBody>
          <a:bodyPr/>
          <a:lstStyle/>
          <a:p>
            <a:pPr algn="ctr">
              <a:lnSpc>
                <a:spcPct val="200000"/>
              </a:lnSpc>
            </a:pPr>
            <a:r>
              <a:rPr lang="fa-IR" sz="2400" dirty="0">
                <a:cs typeface="B Titr" pitchFamily="2" charset="-78"/>
              </a:rPr>
              <a:t>سایر ملاحظات در رابطه با خصوصیات کیفی</a:t>
            </a:r>
            <a:r>
              <a:rPr lang="fa-IR" dirty="0">
                <a:cs typeface="B Titr" pitchFamily="2" charset="-78"/>
              </a:rPr>
              <a:t/>
            </a:r>
            <a:br>
              <a:rPr lang="fa-IR" dirty="0">
                <a:cs typeface="B Titr" pitchFamily="2" charset="-78"/>
              </a:rPr>
            </a:br>
            <a:endParaRPr lang="fa-IR" dirty="0">
              <a:cs typeface="B Titr" pitchFamily="2" charset="-78"/>
            </a:endParaRPr>
          </a:p>
        </p:txBody>
      </p:sp>
      <p:sp>
        <p:nvSpPr>
          <p:cNvPr id="4" name="Footer Placeholder 3"/>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40708843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7315200" cy="5714999"/>
          </a:xfrm>
        </p:spPr>
        <p:txBody>
          <a:bodyPr>
            <a:normAutofit/>
          </a:bodyPr>
          <a:lstStyle/>
          <a:p>
            <a:r>
              <a:rPr lang="fa-IR" sz="2000" b="1" dirty="0" smtClean="0">
                <a:cs typeface="B Nazanin" panose="00000400000000000000" pitchFamily="2" charset="-78"/>
              </a:rPr>
              <a:t>قابل اتکا بودن در چارچوب مفهومی ایران </a:t>
            </a:r>
          </a:p>
          <a:p>
            <a:endParaRPr lang="fa-IR" sz="2000" b="1" dirty="0" smtClean="0">
              <a:cs typeface="B Nazanin" panose="00000400000000000000" pitchFamily="2" charset="-78"/>
            </a:endParaRPr>
          </a:p>
          <a:p>
            <a:endParaRPr lang="fa-IR" sz="2000" b="1" dirty="0">
              <a:cs typeface="B Nazanin" panose="00000400000000000000" pitchFamily="2" charset="-78"/>
            </a:endParaRPr>
          </a:p>
          <a:p>
            <a:r>
              <a:rPr lang="fa-IR" sz="2000" b="1" dirty="0" smtClean="0">
                <a:cs typeface="B Nazanin" panose="00000400000000000000" pitchFamily="2" charset="-78"/>
              </a:rPr>
              <a:t>بیان صادقانه در چارچوب مفهومی بین المللی</a:t>
            </a:r>
          </a:p>
          <a:p>
            <a:endParaRPr lang="fa-IR" sz="2000" b="1" dirty="0" smtClean="0">
              <a:cs typeface="B Nazanin" panose="00000400000000000000" pitchFamily="2" charset="-78"/>
            </a:endParaRPr>
          </a:p>
          <a:p>
            <a:endParaRPr lang="fa-IR" sz="2000" b="1" dirty="0">
              <a:cs typeface="B Nazanin" panose="00000400000000000000" pitchFamily="2" charset="-78"/>
            </a:endParaRPr>
          </a:p>
          <a:p>
            <a:r>
              <a:rPr lang="fa-IR" sz="2000" b="1" dirty="0" smtClean="0">
                <a:cs typeface="B Nazanin" panose="00000400000000000000" pitchFamily="2" charset="-78"/>
              </a:rPr>
              <a:t>به عبارتی حرکت از سمت روش های مبتنی بر بهای تمام شده به مبتنی بر ارزش منصفانه</a:t>
            </a:r>
            <a:endParaRPr lang="en-US" sz="2000" b="1" dirty="0">
              <a:cs typeface="B Nazanin" panose="00000400000000000000" pitchFamily="2" charset="-78"/>
            </a:endParaRPr>
          </a:p>
        </p:txBody>
      </p:sp>
      <p:sp>
        <p:nvSpPr>
          <p:cNvPr id="4" name="Slide Number Placeholder 3"/>
          <p:cNvSpPr>
            <a:spLocks noGrp="1"/>
          </p:cNvSpPr>
          <p:nvPr>
            <p:ph type="sldNum" sz="quarter" idx="11"/>
          </p:nvPr>
        </p:nvSpPr>
        <p:spPr/>
        <p:txBody>
          <a:bodyPr/>
          <a:lstStyle/>
          <a:p>
            <a:fld id="{B6F15528-21DE-4FAA-801E-634DDDAF4B2B}" type="slidenum">
              <a:rPr lang="en-US" smtClean="0"/>
              <a:pPr/>
              <a:t>41</a:t>
            </a:fld>
            <a:endParaRPr lang="en-US"/>
          </a:p>
        </p:txBody>
      </p:sp>
      <p:sp>
        <p:nvSpPr>
          <p:cNvPr id="5" name="Footer Placeholder 4"/>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Tree>
    <p:extLst>
      <p:ext uri="{BB962C8B-B14F-4D97-AF65-F5344CB8AC3E}">
        <p14:creationId xmlns:p14="http://schemas.microsoft.com/office/powerpoint/2010/main" val="16051074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5105400" cy="5714999"/>
          </a:xfrm>
        </p:spPr>
        <p:txBody>
          <a:bodyPr>
            <a:normAutofit lnSpcReduction="10000"/>
          </a:bodyPr>
          <a:lstStyle/>
          <a:p>
            <a:pPr algn="just" rtl="1">
              <a:lnSpc>
                <a:spcPct val="200000"/>
              </a:lnSpc>
            </a:pPr>
            <a:r>
              <a:rPr lang="fa-IR" sz="2000" dirty="0" smtClean="0">
                <a:cs typeface="B Koodak" pitchFamily="2" charset="-78"/>
              </a:rPr>
              <a:t>1. صورت وضعیت مالی (به جای ترازنامه)</a:t>
            </a:r>
          </a:p>
          <a:p>
            <a:pPr algn="just" rtl="1">
              <a:lnSpc>
                <a:spcPct val="200000"/>
              </a:lnSpc>
            </a:pPr>
            <a:r>
              <a:rPr lang="fa-IR" sz="2000" dirty="0" smtClean="0">
                <a:cs typeface="B Koodak" pitchFamily="2" charset="-78"/>
              </a:rPr>
              <a:t>2. صورت های عملکرد مالی شامل صورت سود و زیان و صورت سود و زیان جامع و صورت گردش وجوه نقد (به جای صورت سود و زیان و صورت سود و زیان جامع و صورت گردش وجوه نقد)</a:t>
            </a:r>
          </a:p>
          <a:p>
            <a:pPr algn="just" rtl="1">
              <a:lnSpc>
                <a:spcPct val="200000"/>
              </a:lnSpc>
            </a:pPr>
            <a:r>
              <a:rPr lang="fa-IR" sz="2000" dirty="0" smtClean="0">
                <a:cs typeface="B Koodak" pitchFamily="2" charset="-78"/>
              </a:rPr>
              <a:t>3. صورت تغییرات  در حقوق صاحبان سهام (جدید)</a:t>
            </a:r>
          </a:p>
          <a:p>
            <a:pPr algn="just" rtl="1">
              <a:lnSpc>
                <a:spcPct val="200000"/>
              </a:lnSpc>
            </a:pPr>
            <a:r>
              <a:rPr lang="fa-IR" sz="2000" dirty="0" smtClean="0">
                <a:cs typeface="B Koodak" pitchFamily="2" charset="-78"/>
              </a:rPr>
              <a:t>4. ارائه اطلاعات در خصوص کارایی و اثر بخشی به کار گیری منابع اقتصادی (ارائه جزئیات بیشتر در یادداشتهای توضیحی)</a:t>
            </a:r>
            <a:endParaRPr lang="fa-IR" sz="2000" dirty="0">
              <a:cs typeface="B Koodak" pitchFamily="2" charset="-78"/>
            </a:endParaRPr>
          </a:p>
        </p:txBody>
      </p:sp>
      <p:sp>
        <p:nvSpPr>
          <p:cNvPr id="2" name="Title 1"/>
          <p:cNvSpPr>
            <a:spLocks noGrp="1"/>
          </p:cNvSpPr>
          <p:nvPr>
            <p:ph type="title"/>
          </p:nvPr>
        </p:nvSpPr>
        <p:spPr>
          <a:xfrm>
            <a:off x="6324600" y="457200"/>
            <a:ext cx="2286000" cy="5715000"/>
          </a:xfrm>
        </p:spPr>
        <p:style>
          <a:lnRef idx="1">
            <a:schemeClr val="accent3"/>
          </a:lnRef>
          <a:fillRef idx="2">
            <a:schemeClr val="accent3"/>
          </a:fillRef>
          <a:effectRef idx="1">
            <a:schemeClr val="accent3"/>
          </a:effectRef>
          <a:fontRef idx="minor">
            <a:schemeClr val="dk1"/>
          </a:fontRef>
        </p:style>
        <p:txBody>
          <a:bodyPr/>
          <a:lstStyle/>
          <a:p>
            <a:pPr algn="ctr"/>
            <a:r>
              <a:rPr lang="fa-IR" dirty="0">
                <a:cs typeface="B Titr" pitchFamily="2" charset="-78"/>
              </a:rPr>
              <a:t>مجموعه کامل صورتهای مالی واحد گزارشگر:</a:t>
            </a:r>
            <a:r>
              <a:rPr lang="fa-IR" dirty="0"/>
              <a:t/>
            </a:r>
            <a:br>
              <a:rPr lang="fa-IR" dirty="0"/>
            </a:br>
            <a:endParaRPr lang="fa-IR" dirty="0"/>
          </a:p>
        </p:txBody>
      </p:sp>
      <p:sp>
        <p:nvSpPr>
          <p:cNvPr id="4" name="Footer Placeholder 3"/>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14699925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5029200" cy="5714999"/>
          </a:xfrm>
        </p:spPr>
        <p:txBody>
          <a:bodyPr/>
          <a:lstStyle/>
          <a:p>
            <a:pPr algn="just" rtl="1">
              <a:lnSpc>
                <a:spcPct val="200000"/>
              </a:lnSpc>
            </a:pPr>
            <a:r>
              <a:rPr lang="fa-IR" sz="2000" dirty="0" smtClean="0">
                <a:cs typeface="B Koodak" pitchFamily="2" charset="-78"/>
              </a:rPr>
              <a:t>شناخت و قطع صورتهای مالی:</a:t>
            </a:r>
          </a:p>
          <a:p>
            <a:pPr algn="just" rtl="1">
              <a:lnSpc>
                <a:spcPct val="200000"/>
              </a:lnSpc>
            </a:pPr>
            <a:r>
              <a:rPr lang="fa-IR" sz="2000" dirty="0" smtClean="0">
                <a:cs typeface="B Koodak" pitchFamily="2" charset="-78"/>
              </a:rPr>
              <a:t>شناخت شامل شناخت اولیه، تجدید شناخت و قطع شناخت</a:t>
            </a:r>
          </a:p>
          <a:p>
            <a:pPr algn="just" rtl="1">
              <a:lnSpc>
                <a:spcPct val="200000"/>
              </a:lnSpc>
            </a:pPr>
            <a:r>
              <a:rPr lang="fa-IR" sz="2000" dirty="0" smtClean="0">
                <a:cs typeface="B Koodak" pitchFamily="2" charset="-78"/>
              </a:rPr>
              <a:t>شناخت اولیه: </a:t>
            </a:r>
          </a:p>
          <a:p>
            <a:pPr algn="just" rtl="1">
              <a:lnSpc>
                <a:spcPct val="200000"/>
              </a:lnSpc>
            </a:pPr>
            <a:r>
              <a:rPr lang="fa-IR" sz="2000" dirty="0" smtClean="0">
                <a:cs typeface="B Koodak" pitchFamily="2" charset="-78"/>
              </a:rPr>
              <a:t>1. بهام تمام شده تاریخی</a:t>
            </a:r>
          </a:p>
          <a:p>
            <a:pPr algn="just" rtl="1">
              <a:lnSpc>
                <a:spcPct val="200000"/>
              </a:lnSpc>
            </a:pPr>
            <a:r>
              <a:rPr lang="fa-IR" sz="2000" dirty="0" smtClean="0">
                <a:cs typeface="B Koodak" pitchFamily="2" charset="-78"/>
              </a:rPr>
              <a:t>2. ارزشهای جاری</a:t>
            </a:r>
          </a:p>
          <a:p>
            <a:pPr algn="just" rtl="1">
              <a:lnSpc>
                <a:spcPct val="200000"/>
              </a:lnSpc>
            </a:pPr>
            <a:r>
              <a:rPr lang="fa-IR" sz="2000" dirty="0" smtClean="0">
                <a:cs typeface="B Koodak" pitchFamily="2" charset="-78"/>
              </a:rPr>
              <a:t>2.1 </a:t>
            </a:r>
            <a:r>
              <a:rPr lang="fa-IR" sz="2400" b="1" u="sng" dirty="0" smtClean="0">
                <a:cs typeface="B Koodak" pitchFamily="2" charset="-78"/>
              </a:rPr>
              <a:t>ارزش منصفانه</a:t>
            </a:r>
          </a:p>
          <a:p>
            <a:pPr algn="just" rtl="1">
              <a:lnSpc>
                <a:spcPct val="200000"/>
              </a:lnSpc>
            </a:pPr>
            <a:r>
              <a:rPr lang="fa-IR" sz="2000" dirty="0" smtClean="0">
                <a:cs typeface="B Koodak" pitchFamily="2" charset="-78"/>
              </a:rPr>
              <a:t>2.2 ارزش استفاده از دارایی و ارزش بازپرداخت بدهی</a:t>
            </a:r>
          </a:p>
          <a:p>
            <a:pPr algn="r" rtl="1"/>
            <a:endParaRPr lang="fa-IR" dirty="0"/>
          </a:p>
        </p:txBody>
      </p:sp>
      <p:sp>
        <p:nvSpPr>
          <p:cNvPr id="4" name="Title 1"/>
          <p:cNvSpPr>
            <a:spLocks noGrp="1"/>
          </p:cNvSpPr>
          <p:nvPr>
            <p:ph type="title"/>
          </p:nvPr>
        </p:nvSpPr>
        <p:spPr>
          <a:xfrm>
            <a:off x="5791200" y="533400"/>
            <a:ext cx="2819400" cy="5715000"/>
          </a:xfrm>
        </p:spPr>
        <p:style>
          <a:lnRef idx="1">
            <a:schemeClr val="accent3"/>
          </a:lnRef>
          <a:fillRef idx="2">
            <a:schemeClr val="accent3"/>
          </a:fillRef>
          <a:effectRef idx="1">
            <a:schemeClr val="accent3"/>
          </a:effectRef>
          <a:fontRef idx="minor">
            <a:schemeClr val="dk1"/>
          </a:fontRef>
        </p:style>
        <p:txBody>
          <a:bodyPr/>
          <a:lstStyle/>
          <a:p>
            <a:pPr algn="ctr"/>
            <a:r>
              <a:rPr lang="fa-IR" dirty="0">
                <a:cs typeface="B Titr" pitchFamily="2" charset="-78"/>
              </a:rPr>
              <a:t>مجموعه کامل صورتهای مالی واحد گزارشگر:</a:t>
            </a:r>
            <a:r>
              <a:rPr lang="fa-IR" dirty="0"/>
              <a:t/>
            </a:r>
            <a:br>
              <a:rPr lang="fa-IR" dirty="0"/>
            </a:br>
            <a:endParaRPr lang="fa-IR" dirty="0"/>
          </a:p>
        </p:txBody>
      </p:sp>
      <p:sp>
        <p:nvSpPr>
          <p:cNvPr id="2" name="Footer Placeholder 1"/>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14394162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4876800" cy="5714999"/>
          </a:xfrm>
        </p:spPr>
        <p:txBody>
          <a:bodyPr>
            <a:normAutofit/>
          </a:bodyPr>
          <a:lstStyle/>
          <a:p>
            <a:pPr algn="r" rtl="1">
              <a:lnSpc>
                <a:spcPct val="200000"/>
              </a:lnSpc>
            </a:pPr>
            <a:r>
              <a:rPr lang="fa-IR" sz="3200" dirty="0" smtClean="0">
                <a:cs typeface="B Koodak" pitchFamily="2" charset="-78"/>
              </a:rPr>
              <a:t>اسمی</a:t>
            </a:r>
          </a:p>
          <a:p>
            <a:pPr algn="r" rtl="1">
              <a:lnSpc>
                <a:spcPct val="200000"/>
              </a:lnSpc>
            </a:pPr>
            <a:r>
              <a:rPr lang="fa-IR" sz="3200" dirty="0" smtClean="0">
                <a:cs typeface="B Koodak" pitchFamily="2" charset="-78"/>
              </a:rPr>
              <a:t>فیزیکی</a:t>
            </a:r>
          </a:p>
        </p:txBody>
      </p:sp>
      <p:sp>
        <p:nvSpPr>
          <p:cNvPr id="2" name="Title 1"/>
          <p:cNvSpPr>
            <a:spLocks noGrp="1"/>
          </p:cNvSpPr>
          <p:nvPr>
            <p:ph type="title"/>
          </p:nvPr>
        </p:nvSpPr>
        <p:spPr>
          <a:xfrm>
            <a:off x="5715000" y="533400"/>
            <a:ext cx="2819400" cy="5715000"/>
          </a:xfrm>
        </p:spPr>
        <p:style>
          <a:lnRef idx="1">
            <a:schemeClr val="accent3"/>
          </a:lnRef>
          <a:fillRef idx="2">
            <a:schemeClr val="accent3"/>
          </a:fillRef>
          <a:effectRef idx="1">
            <a:schemeClr val="accent3"/>
          </a:effectRef>
          <a:fontRef idx="minor">
            <a:schemeClr val="dk1"/>
          </a:fontRef>
        </p:style>
        <p:txBody>
          <a:bodyPr/>
          <a:lstStyle/>
          <a:p>
            <a:pPr algn="ctr">
              <a:lnSpc>
                <a:spcPct val="150000"/>
              </a:lnSpc>
            </a:pPr>
            <a:r>
              <a:rPr lang="fa-IR" dirty="0">
                <a:cs typeface="B Titr" pitchFamily="2" charset="-78"/>
              </a:rPr>
              <a:t>مفاهیم سرمایه و نگهداشت سرمایه</a:t>
            </a:r>
            <a:r>
              <a:rPr lang="fa-IR" dirty="0"/>
              <a:t/>
            </a:r>
            <a:br>
              <a:rPr lang="fa-IR" dirty="0"/>
            </a:br>
            <a:endParaRPr lang="fa-IR" dirty="0"/>
          </a:p>
        </p:txBody>
      </p:sp>
      <p:sp>
        <p:nvSpPr>
          <p:cNvPr id="4" name="Footer Placeholder 3"/>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1587969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077200" cy="5714999"/>
          </a:xfrm>
        </p:spPr>
        <p:txBody>
          <a:bodyPr>
            <a:normAutofit/>
          </a:bodyPr>
          <a:lstStyle/>
          <a:p>
            <a:r>
              <a:rPr lang="fa-IR" sz="3600" dirty="0" smtClean="0">
                <a:cs typeface="B Nazanin" panose="00000400000000000000" pitchFamily="2" charset="-78"/>
              </a:rPr>
              <a:t>پایان بخش اول </a:t>
            </a:r>
          </a:p>
          <a:p>
            <a:r>
              <a:rPr lang="fa-IR" sz="3600" dirty="0" smtClean="0">
                <a:cs typeface="B Nazanin" panose="00000400000000000000" pitchFamily="2" charset="-78"/>
              </a:rPr>
              <a:t>ممنون از توجه شما</a:t>
            </a:r>
            <a:endParaRPr lang="en-US" sz="3600" dirty="0">
              <a:cs typeface="B Nazanin" panose="00000400000000000000" pitchFamily="2" charset="-78"/>
            </a:endParaRPr>
          </a:p>
        </p:txBody>
      </p:sp>
      <p:sp>
        <p:nvSpPr>
          <p:cNvPr id="4" name="Slide Number Placeholder 3"/>
          <p:cNvSpPr>
            <a:spLocks noGrp="1"/>
          </p:cNvSpPr>
          <p:nvPr>
            <p:ph type="sldNum" sz="quarter" idx="11"/>
          </p:nvPr>
        </p:nvSpPr>
        <p:spPr/>
        <p:txBody>
          <a:bodyPr/>
          <a:lstStyle/>
          <a:p>
            <a:fld id="{B6F15528-21DE-4FAA-801E-634DDDAF4B2B}" type="slidenum">
              <a:rPr lang="en-US" smtClean="0"/>
              <a:pPr/>
              <a:t>45</a:t>
            </a:fld>
            <a:endParaRPr lang="en-US"/>
          </a:p>
        </p:txBody>
      </p:sp>
      <p:sp>
        <p:nvSpPr>
          <p:cNvPr id="5" name="Footer Placeholder 4"/>
          <p:cNvSpPr>
            <a:spLocks noGrp="1"/>
          </p:cNvSpPr>
          <p:nvPr>
            <p:ph type="ftr" sz="quarter" idx="12"/>
          </p:nvPr>
        </p:nvSpPr>
        <p:spPr/>
        <p:txBody>
          <a:bodyPr/>
          <a:lstStyle/>
          <a:p>
            <a:r>
              <a:rPr lang="fa-IR" dirty="0" smtClean="0"/>
              <a:t>کارگاه آشنایی با استانداردهای بین المللی گزارشگری مالی، مهدی محمودی</a:t>
            </a:r>
            <a:endParaRPr lang="en-US" dirty="0"/>
          </a:p>
        </p:txBody>
      </p:sp>
    </p:spTree>
    <p:extLst>
      <p:ext uri="{BB962C8B-B14F-4D97-AF65-F5344CB8AC3E}">
        <p14:creationId xmlns:p14="http://schemas.microsoft.com/office/powerpoint/2010/main" val="484434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0" y="0"/>
            <a:ext cx="3657917" cy="5712447"/>
          </a:xfrm>
          <a:prstGeom prst="rect">
            <a:avLst/>
          </a:prstGeom>
        </p:spPr>
      </p:pic>
      <p:sp>
        <p:nvSpPr>
          <p:cNvPr id="4" name="Slide Number Placeholder 3"/>
          <p:cNvSpPr>
            <a:spLocks noGrp="1"/>
          </p:cNvSpPr>
          <p:nvPr>
            <p:ph type="sldNum" sz="quarter" idx="11"/>
          </p:nvPr>
        </p:nvSpPr>
        <p:spPr/>
        <p:txBody>
          <a:bodyPr/>
          <a:lstStyle/>
          <a:p>
            <a:fld id="{B6F15528-21DE-4FAA-801E-634DDDAF4B2B}" type="slidenum">
              <a:rPr lang="en-US" smtClean="0"/>
              <a:pPr/>
              <a:t>5</a:t>
            </a:fld>
            <a:endParaRPr lang="en-US"/>
          </a:p>
        </p:txBody>
      </p:sp>
      <p:sp>
        <p:nvSpPr>
          <p:cNvPr id="5" name="Footer Placeholder 4"/>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
        <p:nvSpPr>
          <p:cNvPr id="9" name="Content Placeholder 8"/>
          <p:cNvSpPr>
            <a:spLocks noGrp="1"/>
          </p:cNvSpPr>
          <p:nvPr>
            <p:ph idx="1"/>
          </p:nvPr>
        </p:nvSpPr>
        <p:spPr>
          <a:xfrm>
            <a:off x="304800" y="457200"/>
            <a:ext cx="3810000" cy="5714999"/>
          </a:xfrm>
        </p:spPr>
        <p:txBody>
          <a:bodyPr/>
          <a:lstStyle/>
          <a:p>
            <a:endParaRPr lang="fa-IR" dirty="0" smtClean="0"/>
          </a:p>
          <a:p>
            <a:endParaRPr lang="fa-IR" dirty="0"/>
          </a:p>
          <a:p>
            <a:endParaRPr lang="fa-IR" dirty="0" smtClean="0"/>
          </a:p>
          <a:p>
            <a:endParaRPr lang="fa-IR" dirty="0"/>
          </a:p>
          <a:p>
            <a:endParaRPr lang="fa-IR" dirty="0" smtClean="0"/>
          </a:p>
          <a:p>
            <a:endParaRPr lang="fa-IR" dirty="0"/>
          </a:p>
          <a:p>
            <a:endParaRPr lang="en-US" dirty="0">
              <a:solidFill>
                <a:srgbClr val="FF0000"/>
              </a:solidFill>
            </a:endParaRPr>
          </a:p>
        </p:txBody>
      </p:sp>
      <p:sp>
        <p:nvSpPr>
          <p:cNvPr id="10" name="Right Arrow 9"/>
          <p:cNvSpPr/>
          <p:nvPr/>
        </p:nvSpPr>
        <p:spPr>
          <a:xfrm>
            <a:off x="3330936" y="1207444"/>
            <a:ext cx="2643054" cy="2133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smtClean="0">
                <a:solidFill>
                  <a:schemeClr val="tx1"/>
                </a:solidFill>
              </a:rPr>
              <a:t>FASB</a:t>
            </a:r>
            <a:endParaRPr lang="en-US" sz="3600" dirty="0">
              <a:solidFill>
                <a:schemeClr val="tx1"/>
              </a:solidFill>
            </a:endParaRPr>
          </a:p>
        </p:txBody>
      </p:sp>
      <p:sp>
        <p:nvSpPr>
          <p:cNvPr id="12" name="Content Placeholder 8"/>
          <p:cNvSpPr>
            <a:spLocks noGrp="1"/>
          </p:cNvSpPr>
          <p:nvPr>
            <p:ph type="title"/>
          </p:nvPr>
        </p:nvSpPr>
        <p:spPr>
          <a:xfrm>
            <a:off x="6684053" y="457200"/>
            <a:ext cx="1926547" cy="5715000"/>
          </a:xfrm>
        </p:spPr>
        <p:txBody>
          <a:bodyPr/>
          <a:lstStyle/>
          <a:p>
            <a:endParaRPr lang="fa-IR" dirty="0" smtClean="0"/>
          </a:p>
          <a:p>
            <a:endParaRPr lang="fa-IR" dirty="0"/>
          </a:p>
          <a:p>
            <a:pPr algn="ctr"/>
            <a:r>
              <a:rPr lang="fa-IR" dirty="0" smtClean="0"/>
              <a:t>مبانی </a:t>
            </a:r>
            <a:r>
              <a:rPr lang="fa-IR" dirty="0" smtClean="0"/>
              <a:t>استاندارد</a:t>
            </a:r>
            <a:r>
              <a:rPr lang="fa-IR" dirty="0" smtClean="0"/>
              <a:t>گذاری</a:t>
            </a:r>
            <a:endParaRPr lang="fa-IR" dirty="0" smtClean="0"/>
          </a:p>
          <a:p>
            <a:endParaRPr lang="fa-IR" dirty="0"/>
          </a:p>
          <a:p>
            <a:endParaRPr lang="en-US" dirty="0">
              <a:solidFill>
                <a:srgbClr val="FF0000"/>
              </a:solidFill>
            </a:endParaRPr>
          </a:p>
        </p:txBody>
      </p:sp>
      <p:sp>
        <p:nvSpPr>
          <p:cNvPr id="14" name="Right Arrow 13"/>
          <p:cNvSpPr/>
          <p:nvPr/>
        </p:nvSpPr>
        <p:spPr>
          <a:xfrm>
            <a:off x="3330936" y="3989649"/>
            <a:ext cx="2513967" cy="2133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smtClean="0">
                <a:solidFill>
                  <a:schemeClr val="tx1"/>
                </a:solidFill>
              </a:rPr>
              <a:t>IASB</a:t>
            </a:r>
            <a:endParaRPr lang="en-US" sz="3600" dirty="0">
              <a:solidFill>
                <a:schemeClr val="tx1"/>
              </a:solidFill>
            </a:endParaRPr>
          </a:p>
        </p:txBody>
      </p:sp>
      <p:sp>
        <p:nvSpPr>
          <p:cNvPr id="15" name="Rectangle 14"/>
          <p:cNvSpPr/>
          <p:nvPr/>
        </p:nvSpPr>
        <p:spPr>
          <a:xfrm>
            <a:off x="855384" y="4393535"/>
            <a:ext cx="2056767"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tx1"/>
                </a:solidFill>
              </a:rPr>
              <a:t>مبتنی بر اصول</a:t>
            </a:r>
          </a:p>
          <a:p>
            <a:pPr algn="ctr"/>
            <a:r>
              <a:rPr lang="en-US" sz="2400" dirty="0" smtClean="0">
                <a:solidFill>
                  <a:schemeClr val="tx1"/>
                </a:solidFill>
              </a:rPr>
              <a:t>PRINCIPLES BASED</a:t>
            </a:r>
            <a:endParaRPr lang="en-US" sz="2400" dirty="0">
              <a:solidFill>
                <a:schemeClr val="tx1"/>
              </a:solidFill>
            </a:endParaRPr>
          </a:p>
        </p:txBody>
      </p:sp>
      <p:sp>
        <p:nvSpPr>
          <p:cNvPr id="13" name="Rectangle 12"/>
          <p:cNvSpPr/>
          <p:nvPr/>
        </p:nvSpPr>
        <p:spPr>
          <a:xfrm>
            <a:off x="800574" y="1626544"/>
            <a:ext cx="2056767"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tx1"/>
                </a:solidFill>
              </a:rPr>
              <a:t>مبتنی بر </a:t>
            </a:r>
            <a:r>
              <a:rPr lang="fa-IR" sz="2400" dirty="0" smtClean="0">
                <a:solidFill>
                  <a:schemeClr val="tx1"/>
                </a:solidFill>
              </a:rPr>
              <a:t>قاعده</a:t>
            </a:r>
            <a:endParaRPr lang="fa-IR" sz="2400" dirty="0" smtClean="0">
              <a:solidFill>
                <a:schemeClr val="tx1"/>
              </a:solidFill>
            </a:endParaRPr>
          </a:p>
          <a:p>
            <a:pPr algn="ctr"/>
            <a:r>
              <a:rPr lang="en-US" sz="2400" dirty="0" smtClean="0">
                <a:solidFill>
                  <a:schemeClr val="tx1"/>
                </a:solidFill>
              </a:rPr>
              <a:t> RULE</a:t>
            </a:r>
          </a:p>
          <a:p>
            <a:pPr algn="ctr"/>
            <a:r>
              <a:rPr lang="en-US" sz="2400" dirty="0" smtClean="0">
                <a:solidFill>
                  <a:schemeClr val="tx1"/>
                </a:solidFill>
              </a:rPr>
              <a:t>BASED</a:t>
            </a:r>
            <a:endParaRPr lang="en-US" sz="2400" dirty="0">
              <a:solidFill>
                <a:schemeClr val="tx1"/>
              </a:solidFill>
            </a:endParaRPr>
          </a:p>
        </p:txBody>
      </p:sp>
    </p:spTree>
    <p:extLst>
      <p:ext uri="{BB962C8B-B14F-4D97-AF65-F5344CB8AC3E}">
        <p14:creationId xmlns:p14="http://schemas.microsoft.com/office/powerpoint/2010/main" val="1196749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457200"/>
            <a:ext cx="5638800" cy="5714999"/>
          </a:xfrm>
        </p:spPr>
        <p:txBody>
          <a:bodyPr>
            <a:noAutofit/>
          </a:bodyPr>
          <a:lstStyle/>
          <a:p>
            <a:pPr algn="l" rtl="0">
              <a:lnSpc>
                <a:spcPct val="200000"/>
              </a:lnSpc>
            </a:pPr>
            <a:r>
              <a:rPr lang="en-US" sz="2000" dirty="0">
                <a:solidFill>
                  <a:schemeClr val="tx1"/>
                </a:solidFill>
              </a:rPr>
              <a:t>The International Accounting Standards Committee (IASC) was founded in June 1973 in </a:t>
            </a:r>
            <a:r>
              <a:rPr lang="en-US" sz="2000" dirty="0">
                <a:solidFill>
                  <a:schemeClr val="tx1"/>
                </a:solidFill>
                <a:hlinkClick r:id="rId2" tooltip="London"/>
              </a:rPr>
              <a:t>London</a:t>
            </a:r>
            <a:r>
              <a:rPr lang="en-US" sz="2000" dirty="0">
                <a:solidFill>
                  <a:schemeClr val="tx1"/>
                </a:solidFill>
              </a:rPr>
              <a:t> and was replaced by the </a:t>
            </a:r>
            <a:r>
              <a:rPr lang="en-US" sz="2000" dirty="0">
                <a:solidFill>
                  <a:schemeClr val="tx1"/>
                </a:solidFill>
                <a:hlinkClick r:id="rId3" tooltip="International Accounting Standards Board"/>
              </a:rPr>
              <a:t>International Accounting Standards Board</a:t>
            </a:r>
            <a:r>
              <a:rPr lang="en-US" sz="2000" dirty="0">
                <a:solidFill>
                  <a:schemeClr val="tx1"/>
                </a:solidFill>
              </a:rPr>
              <a:t> (IASB)on 1 April 2001. It was responsible for developing the </a:t>
            </a:r>
            <a:r>
              <a:rPr lang="en-US" sz="2000" dirty="0">
                <a:solidFill>
                  <a:schemeClr val="tx1"/>
                </a:solidFill>
                <a:hlinkClick r:id="rId4" tooltip="International Accounting Standards"/>
              </a:rPr>
              <a:t>International Accounting Standards</a:t>
            </a:r>
            <a:r>
              <a:rPr lang="en-US" sz="2000" dirty="0">
                <a:solidFill>
                  <a:schemeClr val="tx1"/>
                </a:solidFill>
              </a:rPr>
              <a:t> and promoting the use and application of these standards</a:t>
            </a:r>
          </a:p>
        </p:txBody>
      </p:sp>
      <p:sp>
        <p:nvSpPr>
          <p:cNvPr id="3" name="Title 2"/>
          <p:cNvSpPr>
            <a:spLocks noGrp="1"/>
          </p:cNvSpPr>
          <p:nvPr>
            <p:ph type="title"/>
          </p:nvPr>
        </p:nvSpPr>
        <p:spPr>
          <a:xfrm>
            <a:off x="6019800" y="457200"/>
            <a:ext cx="2438400" cy="5715000"/>
          </a:xfrm>
        </p:spPr>
        <p:style>
          <a:lnRef idx="1">
            <a:schemeClr val="accent3"/>
          </a:lnRef>
          <a:fillRef idx="2">
            <a:schemeClr val="accent3"/>
          </a:fillRef>
          <a:effectRef idx="1">
            <a:schemeClr val="accent3"/>
          </a:effectRef>
          <a:fontRef idx="minor">
            <a:schemeClr val="dk1"/>
          </a:fontRef>
        </p:style>
        <p:txBody>
          <a:bodyPr/>
          <a:lstStyle/>
          <a:p>
            <a:pPr algn="ctr"/>
            <a:r>
              <a:rPr lang="fa-IR" dirty="0">
                <a:cs typeface="B Titr" panose="00000700000000000000" pitchFamily="2" charset="-78"/>
              </a:rPr>
              <a:t>مرجع تدوین استانداردهای گزارشگری مالی بین‌المللی </a:t>
            </a:r>
            <a:br>
              <a:rPr lang="fa-IR" dirty="0">
                <a:cs typeface="B Titr" panose="00000700000000000000" pitchFamily="2" charset="-78"/>
              </a:rPr>
            </a:br>
            <a:r>
              <a:rPr lang="en-US" dirty="0" smtClean="0">
                <a:cs typeface="B Titr" panose="00000700000000000000" pitchFamily="2" charset="-78"/>
              </a:rPr>
              <a:t>IFRS FOUNDATION</a:t>
            </a:r>
            <a:endParaRPr lang="en-US" dirty="0">
              <a:cs typeface="B Titr" panose="00000700000000000000" pitchFamily="2" charset="-78"/>
            </a:endParaRPr>
          </a:p>
        </p:txBody>
      </p:sp>
      <p:sp>
        <p:nvSpPr>
          <p:cNvPr id="4" name="Footer Placeholder 3"/>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95397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7848600" cy="5714999"/>
          </a:xfrm>
        </p:spPr>
        <p:txBody>
          <a:bodyPr>
            <a:normAutofit/>
          </a:bodyPr>
          <a:lstStyle/>
          <a:p>
            <a:r>
              <a:rPr lang="fa-IR" sz="2000" dirty="0" smtClean="0">
                <a:cs typeface="B Nazanin" panose="00000400000000000000" pitchFamily="2" charset="-78"/>
              </a:rPr>
              <a:t>از سال 2001 به بعد وظیفه قانون گذاری به سازمان جدید، یعنی IASB</a:t>
            </a:r>
            <a:r>
              <a:rPr lang="en-US" sz="2000" dirty="0">
                <a:cs typeface="B Nazanin" panose="00000400000000000000" pitchFamily="2" charset="-78"/>
              </a:rPr>
              <a:t> </a:t>
            </a:r>
            <a:r>
              <a:rPr lang="fa-IR" sz="2000" dirty="0">
                <a:cs typeface="B Nazanin" panose="00000400000000000000" pitchFamily="2" charset="-78"/>
              </a:rPr>
              <a:t> </a:t>
            </a:r>
            <a:r>
              <a:rPr lang="fa-IR" sz="2000" dirty="0" smtClean="0">
                <a:cs typeface="B Nazanin" panose="00000400000000000000" pitchFamily="2" charset="-78"/>
              </a:rPr>
              <a:t>واگذار گردید که قوانین خود را تحت عنوان استانداردهای بین المللی گزارشگری (IFRS) مالی نامید</a:t>
            </a:r>
          </a:p>
          <a:p>
            <a:endParaRPr lang="fa-IR" sz="2000" dirty="0">
              <a:cs typeface="B Nazanin" panose="00000400000000000000" pitchFamily="2" charset="-78"/>
            </a:endParaRPr>
          </a:p>
          <a:p>
            <a:r>
              <a:rPr lang="fa-IR" sz="2000" dirty="0" smtClean="0">
                <a:cs typeface="B Nazanin" panose="00000400000000000000" pitchFamily="2" charset="-78"/>
              </a:rPr>
              <a:t>مزیت </a:t>
            </a:r>
            <a:r>
              <a:rPr lang="en-US" sz="2000" dirty="0" smtClean="0">
                <a:cs typeface="B Nazanin" panose="00000400000000000000" pitchFamily="2" charset="-78"/>
              </a:rPr>
              <a:t>IASB </a:t>
            </a:r>
            <a:r>
              <a:rPr lang="fa-IR" sz="2000" dirty="0" smtClean="0">
                <a:cs typeface="B Nazanin" panose="00000400000000000000" pitchFamily="2" charset="-78"/>
              </a:rPr>
              <a:t> نسبت به IASC</a:t>
            </a:r>
            <a:r>
              <a:rPr lang="en-US" sz="2000" dirty="0" smtClean="0">
                <a:cs typeface="B Nazanin" panose="00000400000000000000" pitchFamily="2" charset="-78"/>
              </a:rPr>
              <a:t> </a:t>
            </a:r>
            <a:r>
              <a:rPr lang="fa-IR" sz="2000" dirty="0" smtClean="0">
                <a:cs typeface="B Nazanin" panose="00000400000000000000" pitchFamily="2" charset="-78"/>
              </a:rPr>
              <a:t> در منابع مالی بیشتر ، کادر حرفه ای تر و استقلال بیشتر است</a:t>
            </a:r>
            <a:endParaRPr lang="en-US" sz="2000" dirty="0">
              <a:cs typeface="B Nazanin" panose="00000400000000000000" pitchFamily="2" charset="-78"/>
            </a:endParaRPr>
          </a:p>
        </p:txBody>
      </p:sp>
      <p:sp>
        <p:nvSpPr>
          <p:cNvPr id="4" name="Slide Number Placeholder 3"/>
          <p:cNvSpPr>
            <a:spLocks noGrp="1"/>
          </p:cNvSpPr>
          <p:nvPr>
            <p:ph type="sldNum" sz="quarter" idx="11"/>
          </p:nvPr>
        </p:nvSpPr>
        <p:spPr/>
        <p:txBody>
          <a:bodyPr/>
          <a:lstStyle/>
          <a:p>
            <a:fld id="{B6F15528-21DE-4FAA-801E-634DDDAF4B2B}" type="slidenum">
              <a:rPr lang="en-US" smtClean="0"/>
              <a:pPr/>
              <a:t>7</a:t>
            </a:fld>
            <a:endParaRPr lang="en-US"/>
          </a:p>
        </p:txBody>
      </p:sp>
      <p:sp>
        <p:nvSpPr>
          <p:cNvPr id="5" name="Footer Placeholder 4"/>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Tree>
    <p:extLst>
      <p:ext uri="{BB962C8B-B14F-4D97-AF65-F5344CB8AC3E}">
        <p14:creationId xmlns:p14="http://schemas.microsoft.com/office/powerpoint/2010/main" val="3840952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057400"/>
            <a:ext cx="8001000" cy="1676400"/>
          </a:xfr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a:normAutofit fontScale="85000" lnSpcReduction="10000"/>
          </a:bodyPr>
          <a:lstStyle/>
          <a:p>
            <a:pPr marL="0" indent="0" algn="just" rtl="0">
              <a:lnSpc>
                <a:spcPct val="200000"/>
              </a:lnSpc>
              <a:buNone/>
            </a:pPr>
            <a:r>
              <a:rPr lang="en-US" sz="2000" b="1" dirty="0">
                <a:solidFill>
                  <a:srgbClr val="222222"/>
                </a:solidFill>
                <a:latin typeface="arial"/>
              </a:rPr>
              <a:t>International Financial Reporting Standards</a:t>
            </a:r>
            <a:r>
              <a:rPr lang="en-US" sz="2000" dirty="0">
                <a:solidFill>
                  <a:srgbClr val="222222"/>
                </a:solidFill>
                <a:latin typeface="arial"/>
              </a:rPr>
              <a:t> (</a:t>
            </a:r>
            <a:r>
              <a:rPr lang="en-US" sz="2000" b="1" dirty="0">
                <a:solidFill>
                  <a:srgbClr val="222222"/>
                </a:solidFill>
                <a:latin typeface="arial"/>
              </a:rPr>
              <a:t>IFRS</a:t>
            </a:r>
            <a:r>
              <a:rPr lang="en-US" sz="2000" dirty="0">
                <a:solidFill>
                  <a:srgbClr val="222222"/>
                </a:solidFill>
                <a:latin typeface="arial"/>
              </a:rPr>
              <a:t>) is a set of accounting standards developed by an independent, not-for-profit organization called the International Accounting Standards Board (</a:t>
            </a:r>
            <a:r>
              <a:rPr lang="en-US" sz="2000" b="1" dirty="0">
                <a:solidFill>
                  <a:srgbClr val="222222"/>
                </a:solidFill>
                <a:latin typeface="arial"/>
              </a:rPr>
              <a:t>IASB</a:t>
            </a:r>
            <a:r>
              <a:rPr lang="en-US" sz="2000" dirty="0">
                <a:solidFill>
                  <a:srgbClr val="222222"/>
                </a:solidFill>
                <a:latin typeface="arial"/>
              </a:rPr>
              <a:t>).</a:t>
            </a:r>
            <a:endParaRPr lang="en-US" sz="2000" dirty="0"/>
          </a:p>
        </p:txBody>
      </p:sp>
      <p:graphicFrame>
        <p:nvGraphicFramePr>
          <p:cNvPr id="4" name="Diagram 3"/>
          <p:cNvGraphicFramePr/>
          <p:nvPr>
            <p:extLst>
              <p:ext uri="{D42A27DB-BD31-4B8C-83A1-F6EECF244321}">
                <p14:modId xmlns:p14="http://schemas.microsoft.com/office/powerpoint/2010/main" val="3099961431"/>
              </p:ext>
            </p:extLst>
          </p:nvPr>
        </p:nvGraphicFramePr>
        <p:xfrm>
          <a:off x="457200" y="457199"/>
          <a:ext cx="8153400" cy="1371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609600" y="3962400"/>
            <a:ext cx="8001000" cy="2743200"/>
          </a:xfrm>
          <a:prstGeom prst="round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dirty="0">
                <a:solidFill>
                  <a:schemeClr val="tx1"/>
                </a:solidFill>
                <a:cs typeface="B Koodak" panose="00000700000000000000" pitchFamily="2" charset="-78"/>
              </a:rPr>
              <a:t>1953 برای اولین بار </a:t>
            </a:r>
            <a:r>
              <a:rPr lang="fa-IR" u="sng" dirty="0">
                <a:solidFill>
                  <a:schemeClr val="tx1"/>
                </a:solidFill>
                <a:cs typeface="B Koodak" panose="00000700000000000000" pitchFamily="2" charset="-78"/>
              </a:rPr>
              <a:t>حسابداری به عنوان </a:t>
            </a:r>
            <a:r>
              <a:rPr lang="fa-IR" u="sng" dirty="0" smtClean="0">
                <a:solidFill>
                  <a:schemeClr val="tx1"/>
                </a:solidFill>
                <a:cs typeface="B Koodak" panose="00000700000000000000" pitchFamily="2" charset="-78"/>
              </a:rPr>
              <a:t>فن تعریف شد</a:t>
            </a:r>
            <a:endParaRPr lang="fa-IR" u="sng" dirty="0">
              <a:solidFill>
                <a:schemeClr val="tx1"/>
              </a:solidFill>
              <a:cs typeface="B Koodak" panose="00000700000000000000" pitchFamily="2" charset="-78"/>
            </a:endParaRPr>
          </a:p>
          <a:p>
            <a:pPr algn="r" rtl="1"/>
            <a:r>
              <a:rPr lang="fa-IR" dirty="0">
                <a:solidFill>
                  <a:schemeClr val="tx1"/>
                </a:solidFill>
                <a:cs typeface="B Koodak" panose="00000700000000000000" pitchFamily="2" charset="-78"/>
              </a:rPr>
              <a:t>در اواخر دهه 1960 میلادی </a:t>
            </a:r>
            <a:r>
              <a:rPr lang="fa-IR" u="sng" dirty="0">
                <a:solidFill>
                  <a:schemeClr val="tx1"/>
                </a:solidFill>
                <a:cs typeface="B Koodak" panose="00000700000000000000" pitchFamily="2" charset="-78"/>
              </a:rPr>
              <a:t>حسابداری به عنوان زبان تجارت </a:t>
            </a:r>
            <a:r>
              <a:rPr lang="fa-IR" dirty="0">
                <a:solidFill>
                  <a:schemeClr val="tx1"/>
                </a:solidFill>
                <a:cs typeface="B Koodak" panose="00000700000000000000" pitchFamily="2" charset="-78"/>
              </a:rPr>
              <a:t>معرفی شد. این تعریف از حسابداری به طور گسترده مورد استفاده قرار گرفت و هم اکنون نیز استفاده می شود.</a:t>
            </a:r>
          </a:p>
          <a:p>
            <a:pPr algn="r" rtl="1"/>
            <a:r>
              <a:rPr lang="fa-IR" u="sng" dirty="0">
                <a:solidFill>
                  <a:schemeClr val="tx1"/>
                </a:solidFill>
                <a:cs typeface="B Koodak" panose="00000700000000000000" pitchFamily="2" charset="-78"/>
              </a:rPr>
              <a:t>بنابراین حسابداری زبانی مشترک است و جهانی‌سازی فعالیت‌های مالی به‌طور فزاینده‌ای نیازمند استفاده از این زبان مشترک است</a:t>
            </a:r>
            <a:r>
              <a:rPr lang="fa-IR" dirty="0">
                <a:solidFill>
                  <a:schemeClr val="tx1"/>
                </a:solidFill>
                <a:cs typeface="B Koodak" panose="00000700000000000000" pitchFamily="2" charset="-78"/>
              </a:rPr>
              <a:t>. </a:t>
            </a:r>
          </a:p>
          <a:p>
            <a:pPr algn="r" rtl="1"/>
            <a:r>
              <a:rPr lang="fa-IR" dirty="0">
                <a:solidFill>
                  <a:schemeClr val="tx1"/>
                </a:solidFill>
                <a:cs typeface="B Koodak" panose="00000700000000000000" pitchFamily="2" charset="-78"/>
              </a:rPr>
              <a:t>استانداردهای بین‌المللی گزارشگری مالی (</a:t>
            </a:r>
            <a:r>
              <a:rPr lang="en-US" dirty="0">
                <a:solidFill>
                  <a:schemeClr val="tx1"/>
                </a:solidFill>
                <a:cs typeface="B Koodak" panose="00000700000000000000" pitchFamily="2" charset="-78"/>
              </a:rPr>
              <a:t>IFRS</a:t>
            </a:r>
            <a:r>
              <a:rPr lang="fa-IR" dirty="0">
                <a:solidFill>
                  <a:schemeClr val="tx1"/>
                </a:solidFill>
                <a:cs typeface="B Koodak" panose="00000700000000000000" pitchFamily="2" charset="-78"/>
              </a:rPr>
              <a:t>)</a:t>
            </a:r>
            <a:r>
              <a:rPr lang="en-US" dirty="0">
                <a:solidFill>
                  <a:schemeClr val="tx1"/>
                </a:solidFill>
                <a:cs typeface="B Koodak" panose="00000700000000000000" pitchFamily="2" charset="-78"/>
              </a:rPr>
              <a:t>، </a:t>
            </a:r>
            <a:r>
              <a:rPr lang="fa-IR" dirty="0">
                <a:solidFill>
                  <a:schemeClr val="tx1"/>
                </a:solidFill>
                <a:cs typeface="B Koodak" panose="00000700000000000000" pitchFamily="2" charset="-78"/>
              </a:rPr>
              <a:t>همان زبان مشترک برای جهانی‌سازی فعالیت‌های مالی است</a:t>
            </a:r>
            <a:r>
              <a:rPr lang="fa-IR" dirty="0" smtClean="0">
                <a:solidFill>
                  <a:schemeClr val="tx1"/>
                </a:solidFill>
                <a:cs typeface="B Koodak" panose="00000700000000000000" pitchFamily="2" charset="-78"/>
              </a:rPr>
              <a:t>.</a:t>
            </a:r>
          </a:p>
          <a:p>
            <a:pPr algn="r" rtl="1"/>
            <a:r>
              <a:rPr lang="fa-IR" dirty="0" smtClean="0">
                <a:solidFill>
                  <a:schemeClr val="tx1"/>
                </a:solidFill>
                <a:cs typeface="B Koodak" panose="00000700000000000000" pitchFamily="2" charset="-78"/>
              </a:rPr>
              <a:t> </a:t>
            </a:r>
            <a:endParaRPr lang="en-US" dirty="0">
              <a:solidFill>
                <a:schemeClr val="tx1"/>
              </a:solidFill>
              <a:cs typeface="B Koodak" panose="00000700000000000000" pitchFamily="2" charset="-78"/>
            </a:endParaRPr>
          </a:p>
        </p:txBody>
      </p:sp>
      <p:sp>
        <p:nvSpPr>
          <p:cNvPr id="5" name="Footer Placeholder 4"/>
          <p:cNvSpPr>
            <a:spLocks noGrp="1"/>
          </p:cNvSpPr>
          <p:nvPr>
            <p:ph type="ftr" sz="quarter" idx="12"/>
          </p:nvPr>
        </p:nvSpPr>
        <p:spPr/>
        <p:txBody>
          <a:bodyPr/>
          <a:lstStyle/>
          <a:p>
            <a:r>
              <a:rPr lang="fa-IR" dirty="0" smtClean="0"/>
              <a:t>کارگاه آشنایی با استانداردهای بین المللی گزارشگری مالی، مهدی محمودی</a:t>
            </a:r>
            <a:endParaRPr lang="en-US" dirty="0"/>
          </a:p>
        </p:txBody>
      </p:sp>
      <p:sp>
        <p:nvSpPr>
          <p:cNvPr id="6" name="Slide Number Placeholder 5"/>
          <p:cNvSpPr>
            <a:spLocks noGrp="1"/>
          </p:cNvSpPr>
          <p:nvPr>
            <p:ph type="sldNum" sz="quarter" idx="11"/>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2353861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6172200" cy="5791200"/>
          </a:xfrm>
        </p:spPr>
        <p:txBody>
          <a:bodyPr>
            <a:normAutofit/>
          </a:bodyPr>
          <a:lstStyle/>
          <a:p>
            <a:pPr algn="just">
              <a:lnSpc>
                <a:spcPct val="200000"/>
              </a:lnSpc>
            </a:pPr>
            <a:r>
              <a:rPr lang="fa-IR" sz="2400" dirty="0" smtClean="0">
                <a:cs typeface="B Koodak" panose="00000700000000000000" pitchFamily="2" charset="-78"/>
              </a:rPr>
              <a:t>حدود 70 شرکت </a:t>
            </a:r>
            <a:r>
              <a:rPr lang="fa-IR" sz="2400" dirty="0">
                <a:cs typeface="B Koodak" panose="00000700000000000000" pitchFamily="2" charset="-78"/>
              </a:rPr>
              <a:t>از جمله بانک ها و شرکت ها ملزم </a:t>
            </a:r>
            <a:r>
              <a:rPr lang="fa-IR" sz="2400" dirty="0" smtClean="0">
                <a:cs typeface="B Koodak" panose="00000700000000000000" pitchFamily="2" charset="-78"/>
              </a:rPr>
              <a:t>می‌شوند </a:t>
            </a:r>
            <a:r>
              <a:rPr lang="fa-IR" sz="2400" dirty="0">
                <a:cs typeface="B Koodak" panose="00000700000000000000" pitchFamily="2" charset="-78"/>
              </a:rPr>
              <a:t>که صورت های مالی سال 95 که در سال 96 به بازار ارایه </a:t>
            </a:r>
            <a:r>
              <a:rPr lang="fa-IR" sz="2400" dirty="0" smtClean="0">
                <a:cs typeface="B Koodak" panose="00000700000000000000" pitchFamily="2" charset="-78"/>
              </a:rPr>
              <a:t>می‌شود </a:t>
            </a:r>
            <a:r>
              <a:rPr lang="fa-IR" sz="2400" dirty="0">
                <a:cs typeface="B Koodak" panose="00000700000000000000" pitchFamily="2" charset="-78"/>
              </a:rPr>
              <a:t>را مطابق استانداردهای بین المللی گزارشگری مالی </a:t>
            </a:r>
            <a:r>
              <a:rPr lang="en-US" sz="2400" dirty="0" smtClean="0">
                <a:cs typeface="B Koodak" panose="00000700000000000000" pitchFamily="2" charset="-78"/>
              </a:rPr>
              <a:t> IFRS </a:t>
            </a:r>
            <a:r>
              <a:rPr lang="fa-IR" sz="2400" dirty="0">
                <a:cs typeface="B Koodak" panose="00000700000000000000" pitchFamily="2" charset="-78"/>
              </a:rPr>
              <a:t>ارائه دهند</a:t>
            </a:r>
            <a:r>
              <a:rPr lang="fa-IR" dirty="0">
                <a:cs typeface="B Koodak" panose="00000700000000000000" pitchFamily="2" charset="-78"/>
              </a:rPr>
              <a:t>.</a:t>
            </a:r>
          </a:p>
          <a:p>
            <a:pPr algn="just"/>
            <a:endParaRPr lang="en-US" sz="2400" dirty="0">
              <a:cs typeface="B Koodak" panose="00000700000000000000" pitchFamily="2" charset="-78"/>
            </a:endParaRPr>
          </a:p>
        </p:txBody>
      </p:sp>
      <p:sp>
        <p:nvSpPr>
          <p:cNvPr id="6" name="Title 1"/>
          <p:cNvSpPr>
            <a:spLocks noGrp="1"/>
          </p:cNvSpPr>
          <p:nvPr>
            <p:ph type="title"/>
          </p:nvPr>
        </p:nvSpPr>
        <p:spPr>
          <a:xfrm>
            <a:off x="7162800" y="457199"/>
            <a:ext cx="1524000" cy="571500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fa-IR" dirty="0" smtClean="0">
                <a:cs typeface="B Titr" pitchFamily="2" charset="-78"/>
              </a:rPr>
              <a:t>ضرورت فراگیری  </a:t>
            </a:r>
            <a:r>
              <a:rPr lang="fa-IR" dirty="0"/>
              <a:t/>
            </a:r>
            <a:br>
              <a:rPr lang="fa-IR" dirty="0"/>
            </a:br>
            <a:endParaRPr lang="en-US" dirty="0"/>
          </a:p>
        </p:txBody>
      </p:sp>
      <p:sp>
        <p:nvSpPr>
          <p:cNvPr id="3" name="Footer Placeholder 2"/>
          <p:cNvSpPr>
            <a:spLocks noGrp="1"/>
          </p:cNvSpPr>
          <p:nvPr>
            <p:ph type="ftr" sz="quarter" idx="12"/>
          </p:nvPr>
        </p:nvSpPr>
        <p:spPr/>
        <p:txBody>
          <a:bodyPr/>
          <a:lstStyle/>
          <a:p>
            <a:r>
              <a:rPr lang="fa-IR" smtClean="0"/>
              <a:t>کارگاه آشنایی با استانداردهای بین المللی گزارشگری مالی، مهدی محمودی</a:t>
            </a:r>
            <a:endParaRPr lang="en-US"/>
          </a:p>
        </p:txBody>
      </p:sp>
      <p:sp>
        <p:nvSpPr>
          <p:cNvPr id="4" name="Slide Number Placeholder 3"/>
          <p:cNvSpPr>
            <a:spLocks noGrp="1"/>
          </p:cNvSpPr>
          <p:nvPr>
            <p:ph type="sldNum" sz="quarter" idx="11"/>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260208661"/>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1626</TotalTime>
  <Words>2472</Words>
  <Application>Microsoft Office PowerPoint</Application>
  <PresentationFormat>On-screen Show (4:3)</PresentationFormat>
  <Paragraphs>307</Paragraphs>
  <Slides>45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Arial</vt:lpstr>
      <vt:lpstr>B Koodak</vt:lpstr>
      <vt:lpstr>B Nazanin</vt:lpstr>
      <vt:lpstr>B Titr</vt:lpstr>
      <vt:lpstr>Calibri</vt:lpstr>
      <vt:lpstr>David</vt:lpstr>
      <vt:lpstr>SwiftEF-Light</vt:lpstr>
      <vt:lpstr>Wingdings</vt:lpstr>
      <vt:lpstr>Composite</vt:lpstr>
      <vt:lpstr>PowerPoint Presentation</vt:lpstr>
      <vt:lpstr>PowerPoint Presentation</vt:lpstr>
      <vt:lpstr>INTERNATIONAL FINANCIAL   REPORTING  STANDARDS</vt:lpstr>
      <vt:lpstr>PowerPoint Presentation</vt:lpstr>
      <vt:lpstr>  مبانی استانداردگذاری  </vt:lpstr>
      <vt:lpstr>مرجع تدوین استانداردهای گزارشگری مالی بین‌المللی  IFRS FOUNDATION</vt:lpstr>
      <vt:lpstr>PowerPoint Presentation</vt:lpstr>
      <vt:lpstr>PowerPoint Presentation</vt:lpstr>
      <vt:lpstr>ضرورت فراگیری   </vt:lpstr>
      <vt:lpstr>ضرورت </vt:lpstr>
      <vt:lpstr>آشنایی با بنیاد IFRS</vt:lpstr>
      <vt:lpstr>PowerPoint Presentation</vt:lpstr>
      <vt:lpstr>Structure diagram</vt:lpstr>
      <vt:lpstr>IFRS FOUNDATION MONITORING BOARD</vt:lpstr>
      <vt:lpstr>IFRS FOUNDATION TRUSTEES</vt:lpstr>
      <vt:lpstr>INTERNATIONAL ACCOUNTING  STANDARDS  BOARD (IASB)</vt:lpstr>
      <vt:lpstr>IFRS INTERPRETATION COMMITTEE</vt:lpstr>
      <vt:lpstr>IFRS ADVISORY COUNCIL</vt:lpstr>
      <vt:lpstr>ACCOUNTING STANDARDS ADVISORY FORUM  (ASAF)</vt:lpstr>
      <vt:lpstr>PowerPoint Presentation</vt:lpstr>
      <vt:lpstr> Mission Statement </vt:lpstr>
      <vt:lpstr> Mission Statement </vt:lpstr>
      <vt:lpstr>transparency</vt:lpstr>
      <vt:lpstr>accountability</vt:lpstr>
      <vt:lpstr>efficiency</vt:lpstr>
      <vt:lpstr>Funding </vt:lpstr>
      <vt:lpstr>IFRS  در جهان و ایران</vt:lpstr>
      <vt:lpstr>PowerPoint Presentation</vt:lpstr>
      <vt:lpstr>مقایسه کلی عناوین با استانداردهای ایران </vt:lpstr>
      <vt:lpstr>فرآیند پذیرش استانداردهای بین المللی در ایران </vt:lpstr>
      <vt:lpstr>The Conceptual Framework for Financial Reporting</vt:lpstr>
      <vt:lpstr>The Conceptual Framework for Financial Reporting</vt:lpstr>
      <vt:lpstr>The Conceptual Framework for Financial Reporting</vt:lpstr>
      <vt:lpstr>PowerPoint Presentation</vt:lpstr>
      <vt:lpstr>PowerPoint Presentation</vt:lpstr>
      <vt:lpstr>PowerPoint Presentation</vt:lpstr>
      <vt:lpstr> Quality characteristics</vt:lpstr>
      <vt:lpstr>Fundamental qualitative characteristics  </vt:lpstr>
      <vt:lpstr>PowerPoint Presentation</vt:lpstr>
      <vt:lpstr>سایر ملاحظات در رابطه با خصوصیات کیفی </vt:lpstr>
      <vt:lpstr>PowerPoint Presentation</vt:lpstr>
      <vt:lpstr>مجموعه کامل صورتهای مالی واحد گزارشگر: </vt:lpstr>
      <vt:lpstr>مجموعه کامل صورتهای مالی واحد گزارشگر: </vt:lpstr>
      <vt:lpstr>مفاهیم سرمایه و نگهداشت سرمایه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Bashir Ghabdian</dc:creator>
  <cp:lastModifiedBy>mahdi mahmoudi</cp:lastModifiedBy>
  <cp:revision>125</cp:revision>
  <dcterms:created xsi:type="dcterms:W3CDTF">2006-08-16T00:00:00Z</dcterms:created>
  <dcterms:modified xsi:type="dcterms:W3CDTF">2019-01-26T12:20:19Z</dcterms:modified>
</cp:coreProperties>
</file>