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9"/>
  </p:notesMasterIdLst>
  <p:sldIdLst>
    <p:sldId id="256" r:id="rId2"/>
    <p:sldId id="258" r:id="rId3"/>
    <p:sldId id="273" r:id="rId4"/>
    <p:sldId id="272" r:id="rId5"/>
    <p:sldId id="276" r:id="rId6"/>
    <p:sldId id="257" r:id="rId7"/>
    <p:sldId id="260" r:id="rId8"/>
    <p:sldId id="261" r:id="rId9"/>
    <p:sldId id="259" r:id="rId10"/>
    <p:sldId id="270" r:id="rId11"/>
    <p:sldId id="265" r:id="rId12"/>
    <p:sldId id="264" r:id="rId13"/>
    <p:sldId id="266" r:id="rId14"/>
    <p:sldId id="263" r:id="rId15"/>
    <p:sldId id="274" r:id="rId16"/>
    <p:sldId id="275" r:id="rId17"/>
    <p:sldId id="267" r:id="rId18"/>
  </p:sldIdLst>
  <p:sldSz cx="12192000" cy="6858000"/>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50" d="100"/>
          <a:sy n="50" d="100"/>
        </p:scale>
        <p:origin x="787" y="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29050" y="0"/>
            <a:ext cx="2930525" cy="498475"/>
          </a:xfrm>
          <a:prstGeom prst="rect">
            <a:avLst/>
          </a:prstGeom>
        </p:spPr>
        <p:txBody>
          <a:bodyPr vert="horz" lIns="91440" tIns="45720" rIns="91440" bIns="45720" rtlCol="0"/>
          <a:lstStyle>
            <a:lvl1pPr algn="r">
              <a:defRPr sz="1200"/>
            </a:lvl1pPr>
          </a:lstStyle>
          <a:p>
            <a:fld id="{1AA6A79A-ADEF-4360-A535-A5856969E7C2}" type="datetimeFigureOut">
              <a:rPr lang="en-US" smtClean="0"/>
              <a:t>20/01/12</a:t>
            </a:fld>
            <a:endParaRPr lang="en-US"/>
          </a:p>
        </p:txBody>
      </p:sp>
      <p:sp>
        <p:nvSpPr>
          <p:cNvPr id="4" name="Slide Image Placeholder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6275" y="4784725"/>
            <a:ext cx="5408613" cy="3914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4038"/>
            <a:ext cx="293052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29050" y="9444038"/>
            <a:ext cx="2930525" cy="498475"/>
          </a:xfrm>
          <a:prstGeom prst="rect">
            <a:avLst/>
          </a:prstGeom>
        </p:spPr>
        <p:txBody>
          <a:bodyPr vert="horz" lIns="91440" tIns="45720" rIns="91440" bIns="45720" rtlCol="0" anchor="b"/>
          <a:lstStyle>
            <a:lvl1pPr algn="r">
              <a:defRPr sz="1200"/>
            </a:lvl1pPr>
          </a:lstStyle>
          <a:p>
            <a:fld id="{B35BDC9A-BD94-4C4B-B63C-11BFFDFEE4EB}" type="slidenum">
              <a:rPr lang="en-US" smtClean="0"/>
              <a:t>‹#›</a:t>
            </a:fld>
            <a:endParaRPr lang="en-US"/>
          </a:p>
        </p:txBody>
      </p:sp>
    </p:spTree>
    <p:extLst>
      <p:ext uri="{BB962C8B-B14F-4D97-AF65-F5344CB8AC3E}">
        <p14:creationId xmlns:p14="http://schemas.microsoft.com/office/powerpoint/2010/main" val="3917689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6C3CA1-3807-45B9-9EC0-1BC26DA30E36}" type="datetime1">
              <a:rPr lang="en-US" smtClean="0"/>
              <a:t>20/01/12</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1376212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C536E09-EA4F-44B0-88A3-A490183AC676}" type="datetime1">
              <a:rPr lang="en-US" smtClean="0"/>
              <a:t>20/01/12</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4128319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F1529E-2C55-4CD0-BD26-549CDA828AEF}" type="datetime1">
              <a:rPr lang="en-US" smtClean="0"/>
              <a:t>20/01/12</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DA964B-75F5-4F14-B492-525563A8623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00310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8A02D093-5F22-459F-970D-C68B8354B5A2}" type="datetime1">
              <a:rPr lang="en-US" smtClean="0"/>
              <a:t>20/01/12</a:t>
            </a:fld>
            <a:endParaRPr lang="en-US"/>
          </a:p>
        </p:txBody>
      </p:sp>
      <p:sp>
        <p:nvSpPr>
          <p:cNvPr id="6" name="Footer Placeholder 5"/>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134764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1F44F2A-27F9-4F04-8B29-5A0055D51866}" type="datetime1">
              <a:rPr lang="en-US" smtClean="0"/>
              <a:t>20/01/12</a:t>
            </a:fld>
            <a:endParaRPr lang="en-US"/>
          </a:p>
        </p:txBody>
      </p:sp>
      <p:sp>
        <p:nvSpPr>
          <p:cNvPr id="6" name="Footer Placeholder 5"/>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DA964B-75F5-4F14-B492-525563A8623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5540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E4D7AE7-7414-49B0-B547-7B853513CC5E}" type="datetime1">
              <a:rPr lang="en-US" smtClean="0"/>
              <a:t>20/01/12</a:t>
            </a:fld>
            <a:endParaRPr lang="en-US"/>
          </a:p>
        </p:txBody>
      </p:sp>
      <p:sp>
        <p:nvSpPr>
          <p:cNvPr id="6" name="Footer Placeholder 5"/>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2027320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D27920-1711-4ACE-B64C-000557A4B7EE}" type="datetime1">
              <a:rPr lang="en-US" smtClean="0"/>
              <a:t>20/01/12</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1319569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4053CA-78F8-495B-B768-04B8CE585FF0}" type="datetime1">
              <a:rPr lang="en-US" smtClean="0"/>
              <a:t>20/01/12</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1119702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FBD4BD-F2BF-4FE0-92D5-239B8F252434}" type="datetime1">
              <a:rPr lang="en-US" smtClean="0"/>
              <a:t>20/01/12</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2988481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880FC5-5FFF-4D61-88C0-C78D63FED439}" type="datetime1">
              <a:rPr lang="en-US" smtClean="0"/>
              <a:t>20/01/12</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18082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A9E33D-03D2-4FCE-BA2B-42906FC53744}" type="datetime1">
              <a:rPr lang="en-US" smtClean="0"/>
              <a:t>20/01/12</a:t>
            </a:fld>
            <a:endParaRPr lang="en-US"/>
          </a:p>
        </p:txBody>
      </p:sp>
      <p:sp>
        <p:nvSpPr>
          <p:cNvPr id="6" name="Footer Placeholder 5"/>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3816372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93498A-AFE5-464B-B601-F5BDE541C8CE}" type="datetime1">
              <a:rPr lang="en-US" smtClean="0"/>
              <a:t>20/01/12</a:t>
            </a:fld>
            <a:endParaRPr lang="en-US"/>
          </a:p>
        </p:txBody>
      </p:sp>
      <p:sp>
        <p:nvSpPr>
          <p:cNvPr id="8" name="Footer Placeholder 7"/>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353134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2B0FA4-A1CB-41FA-ACF2-927ED9020D3A}" type="datetime1">
              <a:rPr lang="en-US" smtClean="0"/>
              <a:t>20/01/12</a:t>
            </a:fld>
            <a:endParaRPr lang="en-US"/>
          </a:p>
        </p:txBody>
      </p:sp>
      <p:sp>
        <p:nvSpPr>
          <p:cNvPr id="4" name="Footer Placeholder 3"/>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163193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F2173B-760B-4CDF-AC49-092C8773B878}" type="datetime1">
              <a:rPr lang="en-US" smtClean="0"/>
              <a:t>20/01/12</a:t>
            </a:fld>
            <a:endParaRPr lang="en-US"/>
          </a:p>
        </p:txBody>
      </p:sp>
      <p:sp>
        <p:nvSpPr>
          <p:cNvPr id="3" name="Footer Placeholder 2"/>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2786096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9030769-7A76-4C1D-8D56-DFCF7994B272}" type="datetime1">
              <a:rPr lang="en-US" smtClean="0"/>
              <a:t>20/01/12</a:t>
            </a:fld>
            <a:endParaRPr lang="en-US"/>
          </a:p>
        </p:txBody>
      </p:sp>
      <p:sp>
        <p:nvSpPr>
          <p:cNvPr id="6" name="Footer Placeholder 5"/>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436084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7C57A4B-061C-4AB3-A24D-3FE0DD3833B2}" type="datetime1">
              <a:rPr lang="en-US" smtClean="0"/>
              <a:t>20/01/12</a:t>
            </a:fld>
            <a:endParaRPr lang="en-US"/>
          </a:p>
        </p:txBody>
      </p:sp>
      <p:sp>
        <p:nvSpPr>
          <p:cNvPr id="6" name="Footer Placeholder 5"/>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DA964B-75F5-4F14-B492-525563A86232}" type="slidenum">
              <a:rPr lang="en-US" smtClean="0"/>
              <a:t>‹#›</a:t>
            </a:fld>
            <a:endParaRPr lang="en-US"/>
          </a:p>
        </p:txBody>
      </p:sp>
    </p:spTree>
    <p:extLst>
      <p:ext uri="{BB962C8B-B14F-4D97-AF65-F5344CB8AC3E}">
        <p14:creationId xmlns:p14="http://schemas.microsoft.com/office/powerpoint/2010/main" val="2465271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D0432B-AA7F-4D63-8945-B020CB4D5642}" type="datetime1">
              <a:rPr lang="en-US" smtClean="0"/>
              <a:t>20/01/12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a-IR" smtClean="0"/>
              <a:t>مهدی محمودی، مدیر و مشاور مالی با بیش از 15 سال سابقه کار حرفه ای </a:t>
            </a:r>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1DA964B-75F5-4F14-B492-525563A86232}" type="slidenum">
              <a:rPr lang="en-US" smtClean="0"/>
              <a:t>‹#›</a:t>
            </a:fld>
            <a:endParaRPr lang="en-US"/>
          </a:p>
        </p:txBody>
      </p:sp>
    </p:spTree>
    <p:extLst>
      <p:ext uri="{BB962C8B-B14F-4D97-AF65-F5344CB8AC3E}">
        <p14:creationId xmlns:p14="http://schemas.microsoft.com/office/powerpoint/2010/main" val="26194351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79119"/>
            <a:ext cx="9144000" cy="1498283"/>
          </a:xfrm>
        </p:spPr>
        <p:txBody>
          <a:bodyPr/>
          <a:lstStyle/>
          <a:p>
            <a:pPr algn="ctr"/>
            <a:r>
              <a:rPr lang="fa-IR" dirty="0" smtClean="0">
                <a:cs typeface="B Nazanin" panose="00000400000000000000" pitchFamily="2" charset="-78"/>
              </a:rPr>
              <a:t>به نام خدا</a:t>
            </a:r>
            <a:endParaRPr lang="en-US" dirty="0">
              <a:cs typeface="B Nazanin" panose="00000400000000000000" pitchFamily="2" charset="-78"/>
            </a:endParaRPr>
          </a:p>
        </p:txBody>
      </p:sp>
      <p:sp>
        <p:nvSpPr>
          <p:cNvPr id="3" name="Subtitle 2"/>
          <p:cNvSpPr>
            <a:spLocks noGrp="1"/>
          </p:cNvSpPr>
          <p:nvPr>
            <p:ph type="subTitle" idx="1"/>
          </p:nvPr>
        </p:nvSpPr>
        <p:spPr>
          <a:xfrm>
            <a:off x="1524000" y="3053398"/>
            <a:ext cx="9144000" cy="1655762"/>
          </a:xfrm>
        </p:spPr>
        <p:txBody>
          <a:bodyPr>
            <a:normAutofit/>
          </a:bodyPr>
          <a:lstStyle/>
          <a:p>
            <a:pPr algn="ctr"/>
            <a:r>
              <a:rPr lang="fa-IR" sz="4000" dirty="0" smtClean="0">
                <a:cs typeface="B Nazanin" panose="00000400000000000000" pitchFamily="2" charset="-78"/>
              </a:rPr>
              <a:t>دوره آموزشی مفاهیم مالی برای مدیران غیر مالی </a:t>
            </a:r>
            <a:endParaRPr lang="en-US" sz="40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51DA964B-75F5-4F14-B492-525563A86232}" type="slidenum">
              <a:rPr lang="en-US" smtClean="0"/>
              <a:t>1</a:t>
            </a:fld>
            <a:endParaRPr lang="en-US"/>
          </a:p>
        </p:txBody>
      </p:sp>
      <p:sp>
        <p:nvSpPr>
          <p:cNvPr id="5" name="Footer Placeholder 4"/>
          <p:cNvSpPr>
            <a:spLocks noGrp="1"/>
          </p:cNvSpPr>
          <p:nvPr>
            <p:ph type="ftr" sz="quarter" idx="11"/>
          </p:nvPr>
        </p:nvSpPr>
        <p:spPr/>
        <p:txBody>
          <a:bodyPr/>
          <a:lstStyle/>
          <a:p>
            <a:r>
              <a:rPr lang="fa-IR" sz="1800" dirty="0" smtClean="0"/>
              <a:t>مهدی محمودی، مدیر و مشاور مالی با بیش از 15 سال سابقه کار حرفه ای </a:t>
            </a:r>
            <a:endParaRPr lang="en-US" sz="1800" dirty="0"/>
          </a:p>
        </p:txBody>
      </p:sp>
    </p:spTree>
    <p:extLst>
      <p:ext uri="{BB962C8B-B14F-4D97-AF65-F5344CB8AC3E}">
        <p14:creationId xmlns:p14="http://schemas.microsoft.com/office/powerpoint/2010/main" val="30908850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44881" y="762000"/>
            <a:ext cx="10391726" cy="5119370"/>
          </a:xfrm>
          <a:prstGeom prst="rect">
            <a:avLst/>
          </a:prstGeom>
        </p:spPr>
      </p:pic>
      <p:sp>
        <p:nvSpPr>
          <p:cNvPr id="5" name="Slide Number Placeholder 4"/>
          <p:cNvSpPr>
            <a:spLocks noGrp="1"/>
          </p:cNvSpPr>
          <p:nvPr>
            <p:ph type="sldNum" sz="quarter" idx="12"/>
          </p:nvPr>
        </p:nvSpPr>
        <p:spPr/>
        <p:txBody>
          <a:bodyPr/>
          <a:lstStyle/>
          <a:p>
            <a:fld id="{51DA964B-75F5-4F14-B492-525563A86232}" type="slidenum">
              <a:rPr lang="en-US" smtClean="0"/>
              <a:t>10</a:t>
            </a:fld>
            <a:endParaRPr lang="en-US"/>
          </a:p>
        </p:txBody>
      </p:sp>
      <p:sp>
        <p:nvSpPr>
          <p:cNvPr id="2" name="Footer Placeholder 1"/>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2459987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2120" y="594360"/>
            <a:ext cx="9782492" cy="5316862"/>
          </a:xfrm>
        </p:spPr>
        <p:txBody>
          <a:bodyPr>
            <a:normAutofit lnSpcReduction="10000"/>
          </a:bodyPr>
          <a:lstStyle/>
          <a:p>
            <a:pPr algn="r" rtl="1">
              <a:lnSpc>
                <a:spcPct val="150000"/>
              </a:lnSpc>
            </a:pPr>
            <a:r>
              <a:rPr lang="fa-IR" sz="2800" dirty="0" smtClean="0">
                <a:cs typeface="B Nazanin" panose="00000400000000000000" pitchFamily="2" charset="-78"/>
              </a:rPr>
              <a:t>10-فرآیند تصمیم گیری مدیران</a:t>
            </a:r>
          </a:p>
          <a:p>
            <a:pPr algn="r" rtl="1">
              <a:lnSpc>
                <a:spcPct val="150000"/>
              </a:lnSpc>
            </a:pPr>
            <a:r>
              <a:rPr lang="fa-IR" sz="2800" dirty="0" smtClean="0">
                <a:cs typeface="B Nazanin" panose="00000400000000000000" pitchFamily="2" charset="-78"/>
              </a:rPr>
              <a:t>11-اطلاعات مربوط در تصمیم گیری</a:t>
            </a:r>
          </a:p>
          <a:p>
            <a:pPr algn="r" rtl="1">
              <a:lnSpc>
                <a:spcPct val="150000"/>
              </a:lnSpc>
            </a:pPr>
            <a:r>
              <a:rPr lang="fa-IR" sz="2800" dirty="0" smtClean="0">
                <a:cs typeface="B Nazanin" panose="00000400000000000000" pitchFamily="2" charset="-78"/>
              </a:rPr>
              <a:t>12-موقعیتهای مختلف تصمیم گیری</a:t>
            </a:r>
          </a:p>
          <a:p>
            <a:pPr algn="r" rtl="1">
              <a:lnSpc>
                <a:spcPct val="150000"/>
              </a:lnSpc>
            </a:pPr>
            <a:r>
              <a:rPr lang="fa-IR" sz="2800" dirty="0">
                <a:cs typeface="B Nazanin" panose="00000400000000000000" pitchFamily="2" charset="-78"/>
              </a:rPr>
              <a:t>13- نحوه تعیین موقعیت استراتژیک شرکت</a:t>
            </a:r>
          </a:p>
          <a:p>
            <a:pPr algn="r" rtl="1">
              <a:lnSpc>
                <a:spcPct val="150000"/>
              </a:lnSpc>
            </a:pPr>
            <a:r>
              <a:rPr lang="fa-IR" sz="2800" dirty="0">
                <a:cs typeface="B Nazanin" panose="00000400000000000000" pitchFamily="2" charset="-78"/>
              </a:rPr>
              <a:t>14-شناسایی عوامل اصلی موفقیت شرکت از طریق تجزیه و تحلیل </a:t>
            </a:r>
            <a:r>
              <a:rPr lang="en-US" sz="2800" dirty="0">
                <a:cs typeface="B Nazanin" panose="00000400000000000000" pitchFamily="2" charset="-78"/>
              </a:rPr>
              <a:t>SWOT</a:t>
            </a:r>
          </a:p>
          <a:p>
            <a:pPr algn="r" rtl="1">
              <a:lnSpc>
                <a:spcPct val="150000"/>
              </a:lnSpc>
            </a:pPr>
            <a:r>
              <a:rPr lang="fa-IR" sz="2800" dirty="0" smtClean="0">
                <a:cs typeface="B Nazanin" panose="00000400000000000000" pitchFamily="2" charset="-78"/>
              </a:rPr>
              <a:t>15-کارت </a:t>
            </a:r>
            <a:r>
              <a:rPr lang="fa-IR" sz="2800" dirty="0">
                <a:cs typeface="B Nazanin" panose="00000400000000000000" pitchFamily="2" charset="-78"/>
              </a:rPr>
              <a:t>ارزیابی متوازن</a:t>
            </a:r>
          </a:p>
          <a:p>
            <a:pPr algn="r" rtl="1">
              <a:lnSpc>
                <a:spcPct val="150000"/>
              </a:lnSpc>
            </a:pPr>
            <a:r>
              <a:rPr lang="fa-IR" sz="2800" dirty="0">
                <a:cs typeface="B Nazanin" panose="00000400000000000000" pitchFamily="2" charset="-78"/>
              </a:rPr>
              <a:t>16-تجزیه و تحلیل زنجیره ارزش</a:t>
            </a:r>
          </a:p>
          <a:p>
            <a:pPr algn="r" rtl="1">
              <a:lnSpc>
                <a:spcPct val="150000"/>
              </a:lnSpc>
            </a:pPr>
            <a:endParaRPr lang="en-US" sz="28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51DA964B-75F5-4F14-B492-525563A86232}" type="slidenum">
              <a:rPr lang="en-US" smtClean="0"/>
              <a:t>11</a:t>
            </a:fld>
            <a:endParaRPr lang="en-US"/>
          </a:p>
        </p:txBody>
      </p:sp>
      <p:sp>
        <p:nvSpPr>
          <p:cNvPr id="2" name="Footer Placeholder 1"/>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1517790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7680"/>
            <a:ext cx="10515600" cy="6187440"/>
          </a:xfrm>
        </p:spPr>
        <p:txBody>
          <a:bodyPr>
            <a:noAutofit/>
          </a:bodyPr>
          <a:lstStyle/>
          <a:p>
            <a:pPr algn="r" rtl="1">
              <a:lnSpc>
                <a:spcPct val="150000"/>
              </a:lnSpc>
            </a:pPr>
            <a:r>
              <a:rPr lang="fa-IR" sz="2800" dirty="0" smtClean="0">
                <a:cs typeface="B Nazanin" panose="00000400000000000000" pitchFamily="2" charset="-78"/>
              </a:rPr>
              <a:t>17-آشنایی با مفاهیم اصلی مدیریت هزینه</a:t>
            </a:r>
          </a:p>
          <a:p>
            <a:pPr algn="r" rtl="1">
              <a:lnSpc>
                <a:spcPct val="150000"/>
              </a:lnSpc>
            </a:pPr>
            <a:r>
              <a:rPr lang="fa-IR" sz="2800" dirty="0" smtClean="0">
                <a:cs typeface="B Nazanin" panose="00000400000000000000" pitchFamily="2" charset="-78"/>
              </a:rPr>
              <a:t>18-هزینه های مستقیم و غیرمستقیم</a:t>
            </a:r>
          </a:p>
          <a:p>
            <a:pPr algn="r" rtl="1">
              <a:lnSpc>
                <a:spcPct val="150000"/>
              </a:lnSpc>
            </a:pPr>
            <a:r>
              <a:rPr lang="fa-IR" sz="2800" dirty="0" smtClean="0">
                <a:cs typeface="B Nazanin" panose="00000400000000000000" pitchFamily="2" charset="-78"/>
              </a:rPr>
              <a:t>19-حسابداری بهای تمام شده محصولات و خدمات</a:t>
            </a:r>
          </a:p>
          <a:p>
            <a:pPr algn="r" rtl="1">
              <a:lnSpc>
                <a:spcPct val="150000"/>
              </a:lnSpc>
            </a:pPr>
            <a:r>
              <a:rPr lang="fa-IR" sz="2800" dirty="0" smtClean="0">
                <a:cs typeface="B Nazanin" panose="00000400000000000000" pitchFamily="2" charset="-78"/>
              </a:rPr>
              <a:t>20-محاسبه بهای تمام شده محصولات و خدمات در شرکتهای تولیدی، بازرگانی و خدماتی</a:t>
            </a:r>
          </a:p>
          <a:p>
            <a:pPr algn="r" rtl="1">
              <a:lnSpc>
                <a:spcPct val="150000"/>
              </a:lnSpc>
            </a:pPr>
            <a:r>
              <a:rPr lang="fa-IR" sz="2800" dirty="0" smtClean="0">
                <a:cs typeface="B Nazanin" panose="00000400000000000000" pitchFamily="2" charset="-78"/>
              </a:rPr>
              <a:t>21-مفاهیم هزینه برای برنامه ریزی و تصمیم گیری مدیران</a:t>
            </a:r>
          </a:p>
          <a:p>
            <a:pPr algn="r" rtl="1">
              <a:lnSpc>
                <a:spcPct val="150000"/>
              </a:lnSpc>
            </a:pPr>
            <a:r>
              <a:rPr lang="fa-IR" sz="2800" dirty="0" smtClean="0">
                <a:cs typeface="B Nazanin" panose="00000400000000000000" pitchFamily="2" charset="-78"/>
              </a:rPr>
              <a:t>22-بررسی انواع سیستم های هزینه یابی محصول </a:t>
            </a:r>
            <a:endParaRPr lang="en-US" sz="28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fld id="{51DA964B-75F5-4F14-B492-525563A86232}" type="slidenum">
              <a:rPr lang="en-US" smtClean="0"/>
              <a:t>12</a:t>
            </a:fld>
            <a:endParaRPr lang="en-US"/>
          </a:p>
        </p:txBody>
      </p:sp>
      <p:sp>
        <p:nvSpPr>
          <p:cNvPr id="4" name="Footer Placeholder 3"/>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2293428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7720"/>
            <a:ext cx="10515600" cy="5369243"/>
          </a:xfrm>
        </p:spPr>
        <p:txBody>
          <a:bodyPr>
            <a:normAutofit/>
          </a:bodyPr>
          <a:lstStyle/>
          <a:p>
            <a:pPr algn="r" rtl="1">
              <a:lnSpc>
                <a:spcPct val="150000"/>
              </a:lnSpc>
            </a:pPr>
            <a:r>
              <a:rPr lang="fa-IR" sz="2800" dirty="0" smtClean="0">
                <a:cs typeface="B Nazanin" panose="00000400000000000000" pitchFamily="2" charset="-78"/>
              </a:rPr>
              <a:t>23-تجزیه و تحلیل هزینه ، سود ، حجم فعالیت </a:t>
            </a:r>
          </a:p>
          <a:p>
            <a:pPr algn="r" rtl="1">
              <a:lnSpc>
                <a:spcPct val="150000"/>
              </a:lnSpc>
            </a:pPr>
            <a:r>
              <a:rPr lang="fa-IR" sz="2800" dirty="0" smtClean="0">
                <a:cs typeface="B Nazanin" panose="00000400000000000000" pitchFamily="2" charset="-78"/>
              </a:rPr>
              <a:t>24- شیوه محاسبه نقطه سر به سر بر اساس واحد و ریال</a:t>
            </a:r>
          </a:p>
          <a:p>
            <a:pPr algn="r" rtl="1">
              <a:lnSpc>
                <a:spcPct val="150000"/>
              </a:lnSpc>
            </a:pPr>
            <a:r>
              <a:rPr lang="fa-IR" sz="2800" dirty="0" smtClean="0">
                <a:cs typeface="B Nazanin" panose="00000400000000000000" pitchFamily="2" charset="-78"/>
              </a:rPr>
              <a:t>25-تجزیه و تحلیل حساسیت</a:t>
            </a:r>
          </a:p>
          <a:p>
            <a:pPr algn="r" rtl="1">
              <a:lnSpc>
                <a:spcPct val="150000"/>
              </a:lnSpc>
            </a:pPr>
            <a:r>
              <a:rPr lang="fa-IR" sz="2800" dirty="0" smtClean="0">
                <a:cs typeface="B Nazanin" panose="00000400000000000000" pitchFamily="2" charset="-78"/>
              </a:rPr>
              <a:t>26- محاسبه حاشیه ایمنی شرکت</a:t>
            </a:r>
          </a:p>
          <a:p>
            <a:pPr algn="r" rtl="1"/>
            <a:endParaRPr lang="en-US" sz="28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fld id="{51DA964B-75F5-4F14-B492-525563A86232}" type="slidenum">
              <a:rPr lang="en-US" smtClean="0"/>
              <a:t>13</a:t>
            </a:fld>
            <a:endParaRPr lang="en-US"/>
          </a:p>
        </p:txBody>
      </p:sp>
      <p:sp>
        <p:nvSpPr>
          <p:cNvPr id="4" name="Footer Placeholder 3"/>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2105783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1695" y="259080"/>
            <a:ext cx="10821988" cy="6339840"/>
          </a:xfrm>
        </p:spPr>
        <p:txBody>
          <a:bodyPr>
            <a:noAutofit/>
          </a:bodyPr>
          <a:lstStyle/>
          <a:p>
            <a:pPr algn="r" rtl="1">
              <a:lnSpc>
                <a:spcPct val="150000"/>
              </a:lnSpc>
            </a:pPr>
            <a:r>
              <a:rPr lang="fa-IR" sz="2800" b="1" dirty="0" smtClean="0">
                <a:cs typeface="B Nazanin" panose="00000400000000000000" pitchFamily="2" charset="-78"/>
              </a:rPr>
              <a:t>3-بخش سوم  بودجه بندی شامل:</a:t>
            </a:r>
          </a:p>
          <a:p>
            <a:pPr algn="r" rtl="1">
              <a:lnSpc>
                <a:spcPct val="150000"/>
              </a:lnSpc>
            </a:pPr>
            <a:r>
              <a:rPr lang="fa-IR" sz="2800" dirty="0" smtClean="0">
                <a:cs typeface="B Nazanin" panose="00000400000000000000" pitchFamily="2" charset="-78"/>
              </a:rPr>
              <a:t>یکی از ضروریترین و مهمترین ابزارهای مدیریتی بحث بودجه بندی فعالیتهای آتی شرکت است</a:t>
            </a:r>
          </a:p>
          <a:p>
            <a:pPr algn="r" rtl="1">
              <a:lnSpc>
                <a:spcPct val="150000"/>
              </a:lnSpc>
            </a:pPr>
            <a:r>
              <a:rPr lang="fa-IR" sz="2800" dirty="0">
                <a:cs typeface="B Nazanin" panose="00000400000000000000" pitchFamily="2" charset="-78"/>
              </a:rPr>
              <a:t>بودجه عبارت است از بیان مالی برنامه های یک بنگاه اقتصادی برای نیل به اهداف مشخصی که در آینده ای معین باید مورد پیگیری و اجرا قرار گیرد. بنابراین تعریف، بودجه بندی برای یک برنامه، می تواند مقاصد زیر را دنبال کند:</a:t>
            </a:r>
          </a:p>
          <a:p>
            <a:pPr algn="r" rtl="1">
              <a:lnSpc>
                <a:spcPct val="150000"/>
              </a:lnSpc>
            </a:pPr>
            <a:r>
              <a:rPr lang="fa-IR" sz="2800" dirty="0" smtClean="0">
                <a:cs typeface="B Nazanin" panose="00000400000000000000" pitchFamily="2" charset="-78"/>
              </a:rPr>
              <a:t>امکان </a:t>
            </a:r>
            <a:r>
              <a:rPr lang="fa-IR" sz="2800" dirty="0">
                <a:cs typeface="B Nazanin" panose="00000400000000000000" pitchFamily="2" charset="-78"/>
              </a:rPr>
              <a:t>هدایت موسسه به سمت هدف های تعیین شده</a:t>
            </a:r>
          </a:p>
          <a:p>
            <a:pPr algn="r" rtl="1">
              <a:lnSpc>
                <a:spcPct val="150000"/>
              </a:lnSpc>
            </a:pPr>
            <a:r>
              <a:rPr lang="fa-IR" sz="2800" dirty="0">
                <a:cs typeface="B Nazanin" panose="00000400000000000000" pitchFamily="2" charset="-78"/>
              </a:rPr>
              <a:t>تحقق استراتژی و خط مشی برنامه</a:t>
            </a:r>
          </a:p>
          <a:p>
            <a:pPr algn="r" rtl="1">
              <a:lnSpc>
                <a:spcPct val="150000"/>
              </a:lnSpc>
            </a:pPr>
            <a:r>
              <a:rPr lang="fa-IR" sz="2800" dirty="0">
                <a:cs typeface="B Nazanin" panose="00000400000000000000" pitchFamily="2" charset="-78"/>
              </a:rPr>
              <a:t>تعیین امکان چاره جویی برای ارزیابی فعالیت های موسسه</a:t>
            </a:r>
          </a:p>
          <a:p>
            <a:pPr algn="r" rtl="1">
              <a:lnSpc>
                <a:spcPct val="150000"/>
              </a:lnSpc>
            </a:pPr>
            <a:r>
              <a:rPr lang="fa-IR" sz="2800" dirty="0">
                <a:cs typeface="B Nazanin" panose="00000400000000000000" pitchFamily="2" charset="-78"/>
              </a:rPr>
              <a:t>ترویج هماهنگی و همکاری و الزامات مربوط به </a:t>
            </a:r>
            <a:r>
              <a:rPr lang="fa-IR" sz="2800" dirty="0" smtClean="0">
                <a:cs typeface="B Nazanin" panose="00000400000000000000" pitchFamily="2" charset="-78"/>
              </a:rPr>
              <a:t>آن</a:t>
            </a:r>
            <a:endParaRPr lang="fa-IR" sz="28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fld id="{51DA964B-75F5-4F14-B492-525563A86232}" type="slidenum">
              <a:rPr lang="en-US" smtClean="0"/>
              <a:t>14</a:t>
            </a:fld>
            <a:endParaRPr lang="en-US"/>
          </a:p>
        </p:txBody>
      </p:sp>
      <p:sp>
        <p:nvSpPr>
          <p:cNvPr id="4" name="Footer Placeholder 3"/>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4030640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304800"/>
            <a:ext cx="8915400" cy="5867400"/>
          </a:xfrm>
        </p:spPr>
        <p:txBody>
          <a:bodyPr>
            <a:noAutofit/>
          </a:bodyPr>
          <a:lstStyle/>
          <a:p>
            <a:pPr algn="r" rtl="1"/>
            <a:r>
              <a:rPr lang="fa-IR" sz="2800" b="1" dirty="0" smtClean="0">
                <a:cs typeface="B Nazanin" panose="00000400000000000000" pitchFamily="2" charset="-78"/>
              </a:rPr>
              <a:t>بودجه ریزی یک بنگاه شامل </a:t>
            </a:r>
            <a:r>
              <a:rPr lang="fa-IR" sz="2800" dirty="0" smtClean="0">
                <a:cs typeface="B Nazanin" panose="00000400000000000000" pitchFamily="2" charset="-78"/>
              </a:rPr>
              <a:t>:</a:t>
            </a:r>
          </a:p>
          <a:p>
            <a:pPr algn="r" rtl="1"/>
            <a:r>
              <a:rPr lang="fa-IR" sz="2800" dirty="0">
                <a:cs typeface="B Nazanin" panose="00000400000000000000" pitchFamily="2" charset="-78"/>
              </a:rPr>
              <a:t>1</a:t>
            </a:r>
            <a:r>
              <a:rPr lang="fa-IR" sz="2800" dirty="0" smtClean="0">
                <a:cs typeface="B Nazanin" panose="00000400000000000000" pitchFamily="2" charset="-78"/>
              </a:rPr>
              <a:t>-مراحل </a:t>
            </a:r>
            <a:r>
              <a:rPr lang="fa-IR" sz="2800" dirty="0">
                <a:cs typeface="B Nazanin" panose="00000400000000000000" pitchFamily="2" charset="-78"/>
              </a:rPr>
              <a:t>برآورد هزینه ها</a:t>
            </a:r>
          </a:p>
          <a:p>
            <a:pPr algn="r" rtl="1"/>
            <a:r>
              <a:rPr lang="fa-IR" sz="2800" dirty="0">
                <a:cs typeface="B Nazanin" panose="00000400000000000000" pitchFamily="2" charset="-78"/>
              </a:rPr>
              <a:t>2-بودجه بندی جامع</a:t>
            </a:r>
          </a:p>
          <a:p>
            <a:pPr algn="r" rtl="1"/>
            <a:r>
              <a:rPr lang="fa-IR" sz="2800" dirty="0">
                <a:cs typeface="B Nazanin" panose="00000400000000000000" pitchFamily="2" charset="-78"/>
              </a:rPr>
              <a:t>3-بودجه فروش</a:t>
            </a:r>
          </a:p>
          <a:p>
            <a:pPr algn="r" rtl="1"/>
            <a:r>
              <a:rPr lang="fa-IR" sz="2800" dirty="0">
                <a:cs typeface="B Nazanin" panose="00000400000000000000" pitchFamily="2" charset="-78"/>
              </a:rPr>
              <a:t>4-بودجه تولید</a:t>
            </a:r>
          </a:p>
          <a:p>
            <a:pPr algn="r" rtl="1"/>
            <a:r>
              <a:rPr lang="fa-IR" sz="2800" dirty="0">
                <a:cs typeface="B Nazanin" panose="00000400000000000000" pitchFamily="2" charset="-78"/>
              </a:rPr>
              <a:t>5-بودجه سربار ساخت</a:t>
            </a:r>
          </a:p>
          <a:p>
            <a:pPr algn="r" rtl="1"/>
            <a:r>
              <a:rPr lang="fa-IR" sz="2800" dirty="0">
                <a:cs typeface="B Nazanin" panose="00000400000000000000" pitchFamily="2" charset="-78"/>
              </a:rPr>
              <a:t>6-بودجه دستمزد مستقیم</a:t>
            </a:r>
          </a:p>
          <a:p>
            <a:pPr algn="r" rtl="1"/>
            <a:r>
              <a:rPr lang="fa-IR" sz="2800" dirty="0">
                <a:cs typeface="B Nazanin" panose="00000400000000000000" pitchFamily="2" charset="-78"/>
              </a:rPr>
              <a:t>7-بودجه مواد مستقیم</a:t>
            </a:r>
          </a:p>
          <a:p>
            <a:pPr algn="r" rtl="1"/>
            <a:r>
              <a:rPr lang="fa-IR" sz="2800" dirty="0">
                <a:cs typeface="B Nazanin" panose="00000400000000000000" pitchFamily="2" charset="-78"/>
              </a:rPr>
              <a:t>8-بودجه بهای تمام شده کالای فروش رفته</a:t>
            </a:r>
          </a:p>
          <a:p>
            <a:pPr algn="r" rtl="1"/>
            <a:r>
              <a:rPr lang="fa-IR" sz="2800" dirty="0">
                <a:cs typeface="B Nazanin" panose="00000400000000000000" pitchFamily="2" charset="-78"/>
              </a:rPr>
              <a:t>9-بودجه هزینه های فروش، اداری و عمومی</a:t>
            </a:r>
          </a:p>
          <a:p>
            <a:pPr algn="r" rtl="1"/>
            <a:r>
              <a:rPr lang="fa-IR" sz="2800" dirty="0">
                <a:cs typeface="B Nazanin" panose="00000400000000000000" pitchFamily="2" charset="-78"/>
              </a:rPr>
              <a:t>10-صورتهای مالی بودجه ای</a:t>
            </a:r>
          </a:p>
          <a:p>
            <a:pPr algn="r" rtl="1"/>
            <a:endParaRPr lang="en-US" sz="28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51DA964B-75F5-4F14-B492-525563A86232}" type="slidenum">
              <a:rPr lang="en-US" smtClean="0"/>
              <a:t>15</a:t>
            </a:fld>
            <a:endParaRPr lang="en-US"/>
          </a:p>
        </p:txBody>
      </p:sp>
      <p:sp>
        <p:nvSpPr>
          <p:cNvPr id="2" name="Footer Placeholder 1"/>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31926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6880" y="1051560"/>
            <a:ext cx="9797732" cy="4859662"/>
          </a:xfrm>
        </p:spPr>
        <p:txBody>
          <a:bodyPr/>
          <a:lstStyle/>
          <a:p>
            <a:pPr algn="r" rtl="1">
              <a:lnSpc>
                <a:spcPct val="150000"/>
              </a:lnSpc>
            </a:pPr>
            <a:r>
              <a:rPr lang="fa-IR" sz="2800" b="1" dirty="0" smtClean="0">
                <a:cs typeface="B Nazanin" panose="00000400000000000000" pitchFamily="2" charset="-78"/>
              </a:rPr>
              <a:t>4-بخش چهارم، روشهای تامین</a:t>
            </a:r>
            <a:r>
              <a:rPr lang="fa-IR" b="1" dirty="0" smtClean="0">
                <a:cs typeface="B Nazanin" panose="00000400000000000000" pitchFamily="2" charset="-78"/>
              </a:rPr>
              <a:t> </a:t>
            </a:r>
            <a:r>
              <a:rPr lang="fa-IR" sz="2800" b="1" dirty="0" smtClean="0">
                <a:cs typeface="B Nazanin" panose="00000400000000000000" pitchFamily="2" charset="-78"/>
              </a:rPr>
              <a:t>منابع </a:t>
            </a:r>
            <a:r>
              <a:rPr lang="fa-IR" sz="2800" b="1" dirty="0">
                <a:cs typeface="B Nazanin" panose="00000400000000000000" pitchFamily="2" charset="-78"/>
              </a:rPr>
              <a:t>مالی و سرمایه مورد </a:t>
            </a:r>
            <a:r>
              <a:rPr lang="fa-IR" sz="2800" b="1" dirty="0" smtClean="0">
                <a:cs typeface="B Nazanin" panose="00000400000000000000" pitchFamily="2" charset="-78"/>
              </a:rPr>
              <a:t>نیاز بنگاه از طریق :</a:t>
            </a:r>
            <a:endParaRPr lang="fa-IR" sz="2800" b="1" dirty="0">
              <a:cs typeface="B Nazanin" panose="00000400000000000000" pitchFamily="2" charset="-78"/>
            </a:endParaRPr>
          </a:p>
          <a:p>
            <a:pPr algn="r" rtl="1">
              <a:lnSpc>
                <a:spcPct val="150000"/>
              </a:lnSpc>
            </a:pPr>
            <a:r>
              <a:rPr lang="fa-IR" sz="2800" dirty="0" smtClean="0">
                <a:cs typeface="B Nazanin" panose="00000400000000000000" pitchFamily="2" charset="-78"/>
              </a:rPr>
              <a:t>تأمین </a:t>
            </a:r>
            <a:r>
              <a:rPr lang="fa-IR" sz="2800" dirty="0">
                <a:cs typeface="B Nazanin" panose="00000400000000000000" pitchFamily="2" charset="-78"/>
              </a:rPr>
              <a:t>مالی از طریق بدهی</a:t>
            </a:r>
          </a:p>
          <a:p>
            <a:pPr algn="r" rtl="1">
              <a:lnSpc>
                <a:spcPct val="150000"/>
              </a:lnSpc>
            </a:pPr>
            <a:r>
              <a:rPr lang="fa-IR" sz="2800" dirty="0">
                <a:cs typeface="B Nazanin" panose="00000400000000000000" pitchFamily="2" charset="-78"/>
              </a:rPr>
              <a:t>تأمین مالی از طریق سهامداران</a:t>
            </a:r>
          </a:p>
          <a:p>
            <a:pPr algn="r" rtl="1">
              <a:lnSpc>
                <a:spcPct val="150000"/>
              </a:lnSpc>
            </a:pPr>
            <a:r>
              <a:rPr lang="fa-IR" sz="2800" dirty="0">
                <a:cs typeface="B Nazanin" panose="00000400000000000000" pitchFamily="2" charset="-78"/>
              </a:rPr>
              <a:t>تأمین مالی تجاری</a:t>
            </a:r>
            <a:endParaRPr lang="en-US" sz="28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51DA964B-75F5-4F14-B492-525563A86232}" type="slidenum">
              <a:rPr lang="en-US" smtClean="0"/>
              <a:t>16</a:t>
            </a:fld>
            <a:endParaRPr lang="en-US"/>
          </a:p>
        </p:txBody>
      </p:sp>
      <p:sp>
        <p:nvSpPr>
          <p:cNvPr id="2" name="Footer Placeholder 1"/>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979008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Nazanin" panose="00000400000000000000" pitchFamily="2" charset="-78"/>
              </a:rPr>
              <a:t>5- بخش پنجم، حسابرسی شامل: </a:t>
            </a:r>
            <a:endParaRPr lang="en-US" b="1" dirty="0">
              <a:cs typeface="B Nazanin" panose="00000400000000000000" pitchFamily="2" charset="-78"/>
            </a:endParaRPr>
          </a:p>
        </p:txBody>
      </p:sp>
      <p:sp>
        <p:nvSpPr>
          <p:cNvPr id="3" name="Content Placeholder 2"/>
          <p:cNvSpPr>
            <a:spLocks noGrp="1"/>
          </p:cNvSpPr>
          <p:nvPr>
            <p:ph idx="1"/>
          </p:nvPr>
        </p:nvSpPr>
        <p:spPr>
          <a:xfrm>
            <a:off x="2589212" y="1630680"/>
            <a:ext cx="8915400" cy="4280542"/>
          </a:xfrm>
        </p:spPr>
        <p:txBody>
          <a:bodyPr>
            <a:normAutofit/>
          </a:bodyPr>
          <a:lstStyle/>
          <a:p>
            <a:pPr algn="r" rtl="1">
              <a:lnSpc>
                <a:spcPct val="150000"/>
              </a:lnSpc>
            </a:pPr>
            <a:r>
              <a:rPr lang="fa-IR" sz="2800" dirty="0" smtClean="0">
                <a:cs typeface="B Nazanin" panose="00000400000000000000" pitchFamily="2" charset="-78"/>
              </a:rPr>
              <a:t>آشنایی کلی با حسابرسی</a:t>
            </a:r>
          </a:p>
          <a:p>
            <a:pPr lvl="0" algn="r" rtl="1">
              <a:lnSpc>
                <a:spcPct val="150000"/>
              </a:lnSpc>
            </a:pPr>
            <a:r>
              <a:rPr lang="fa-IR" sz="2800" dirty="0">
                <a:solidFill>
                  <a:prstClr val="black"/>
                </a:solidFill>
                <a:cs typeface="B Nazanin" panose="00000400000000000000" pitchFamily="2" charset="-78"/>
              </a:rPr>
              <a:t>انواع کنترل های </a:t>
            </a:r>
            <a:r>
              <a:rPr lang="fa-IR" sz="2800" dirty="0" smtClean="0">
                <a:solidFill>
                  <a:prstClr val="black"/>
                </a:solidFill>
                <a:cs typeface="B Nazanin" panose="00000400000000000000" pitchFamily="2" charset="-78"/>
              </a:rPr>
              <a:t>داخلی</a:t>
            </a:r>
          </a:p>
          <a:p>
            <a:pPr lvl="0" algn="r" rtl="1">
              <a:lnSpc>
                <a:spcPct val="150000"/>
              </a:lnSpc>
            </a:pPr>
            <a:r>
              <a:rPr lang="fa-IR" sz="2800" dirty="0" smtClean="0">
                <a:solidFill>
                  <a:prstClr val="black"/>
                </a:solidFill>
                <a:cs typeface="B Nazanin" panose="00000400000000000000" pitchFamily="2" charset="-78"/>
              </a:rPr>
              <a:t>کمیته حسابرسی</a:t>
            </a:r>
          </a:p>
          <a:p>
            <a:pPr lvl="0" algn="r" rtl="1">
              <a:lnSpc>
                <a:spcPct val="150000"/>
              </a:lnSpc>
            </a:pPr>
            <a:r>
              <a:rPr lang="fa-IR" sz="2800" dirty="0" smtClean="0">
                <a:solidFill>
                  <a:prstClr val="black"/>
                </a:solidFill>
                <a:cs typeface="B Nazanin" panose="00000400000000000000" pitchFamily="2" charset="-78"/>
              </a:rPr>
              <a:t>مفاهیم حاکمیت شرکتی</a:t>
            </a:r>
          </a:p>
          <a:p>
            <a:endParaRPr lang="en-US" dirty="0"/>
          </a:p>
        </p:txBody>
      </p:sp>
      <p:sp>
        <p:nvSpPr>
          <p:cNvPr id="4" name="Slide Number Placeholder 3"/>
          <p:cNvSpPr>
            <a:spLocks noGrp="1"/>
          </p:cNvSpPr>
          <p:nvPr>
            <p:ph type="sldNum" sz="quarter" idx="12"/>
          </p:nvPr>
        </p:nvSpPr>
        <p:spPr/>
        <p:txBody>
          <a:bodyPr/>
          <a:lstStyle/>
          <a:p>
            <a:fld id="{51DA964B-75F5-4F14-B492-525563A86232}" type="slidenum">
              <a:rPr lang="en-US" smtClean="0"/>
              <a:t>17</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7853022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6720"/>
            <a:ext cx="10515600" cy="6111240"/>
          </a:xfrm>
        </p:spPr>
        <p:txBody>
          <a:bodyPr>
            <a:normAutofit/>
          </a:bodyPr>
          <a:lstStyle/>
          <a:p>
            <a:pPr algn="justLow" rtl="1">
              <a:lnSpc>
                <a:spcPct val="150000"/>
              </a:lnSpc>
            </a:pPr>
            <a:r>
              <a:rPr lang="fa-IR" sz="2800" dirty="0" smtClean="0">
                <a:cs typeface="B Nazanin" panose="00000400000000000000" pitchFamily="2" charset="-78"/>
              </a:rPr>
              <a:t>در دنیای رقابتی و پیچیده کنونی داشتن اطلاعات مالی و حسابداری و مسلح بودن به دانش مدیریت و آشنایی با تکنیکهای تصمیم گیری امری لازم و ضروری است و موفقیت هر سازمان در گرو شناخت مشکلات و پاسخ به آنهاست.</a:t>
            </a:r>
          </a:p>
          <a:p>
            <a:pPr algn="justLow" rtl="1">
              <a:lnSpc>
                <a:spcPct val="150000"/>
              </a:lnSpc>
            </a:pPr>
            <a:r>
              <a:rPr lang="fa-IR" sz="2800" dirty="0" smtClean="0">
                <a:cs typeface="B Nazanin" panose="00000400000000000000" pitchFamily="2" charset="-78"/>
              </a:rPr>
              <a:t>بنابراین چنانچه معتقد به این باشیم که هر بنگاه تجاری برای ادامه فعالیت نیاز به سیستم اطلاعاتی دارد ، سیستم حسابداری یکی از مهمترین بخش های سیستم اطلاعاتی هرشرکتی خواهد بود.</a:t>
            </a:r>
          </a:p>
          <a:p>
            <a:pPr algn="justLow" rtl="1">
              <a:lnSpc>
                <a:spcPct val="150000"/>
              </a:lnSpc>
            </a:pPr>
            <a:r>
              <a:rPr lang="fa-IR" sz="2800" dirty="0" smtClean="0">
                <a:cs typeface="B Nazanin" panose="00000400000000000000" pitchFamily="2" charset="-78"/>
              </a:rPr>
              <a:t>هرچند تمامی شرکتها جهت انجام امور مالی ، مدیر مالی استخدام می نمایند اما با توجه به اینکه فرآیند تصمیم گیری جز وظایف ذاتی مدیران ارشد است، جهت اخذ تصمیمات موثر باید مدیران نیز با مفاهیم مالی آشنا باشند. </a:t>
            </a:r>
            <a:endParaRPr lang="en-US" sz="2800" dirty="0">
              <a:cs typeface="B Nazanin" panose="00000400000000000000" pitchFamily="2" charset="-78"/>
            </a:endParaRPr>
          </a:p>
        </p:txBody>
      </p:sp>
      <p:sp>
        <p:nvSpPr>
          <p:cNvPr id="2" name="Slide Number Placeholder 1"/>
          <p:cNvSpPr>
            <a:spLocks noGrp="1"/>
          </p:cNvSpPr>
          <p:nvPr>
            <p:ph type="sldNum" sz="quarter" idx="12"/>
          </p:nvPr>
        </p:nvSpPr>
        <p:spPr/>
        <p:txBody>
          <a:bodyPr/>
          <a:lstStyle/>
          <a:p>
            <a:fld id="{51DA964B-75F5-4F14-B492-525563A86232}" type="slidenum">
              <a:rPr lang="en-US" smtClean="0"/>
              <a:t>2</a:t>
            </a:fld>
            <a:endParaRPr lang="en-US"/>
          </a:p>
        </p:txBody>
      </p:sp>
      <p:sp>
        <p:nvSpPr>
          <p:cNvPr id="4" name="Footer Placeholder 3"/>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3735227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792480"/>
            <a:ext cx="9752012" cy="5118742"/>
          </a:xfrm>
        </p:spPr>
        <p:txBody>
          <a:bodyPr>
            <a:normAutofit/>
          </a:bodyPr>
          <a:lstStyle/>
          <a:p>
            <a:pPr algn="justLow" rtl="1">
              <a:lnSpc>
                <a:spcPct val="150000"/>
              </a:lnSpc>
            </a:pPr>
            <a:r>
              <a:rPr lang="fa-IR" sz="2800" dirty="0">
                <a:cs typeface="B Nazanin" panose="00000400000000000000" pitchFamily="2" charset="-78"/>
              </a:rPr>
              <a:t>علوم مالی به نوعی تمامی شاخه‌های مختلف علوم مدیریت و تصمیمات کلان مدیران را به زبان مشترک اعداد و ارقام مالی ترجمه نموده و به مدیران امکان تصمیم‌گیری براساس این اطلاعات را می‌دهد. تصمیمات سرمایه‌گذاری، ارزیابی عملکرد، ارزیابی طرح‌های سرمایه‌گذاری، مدیریت ریسک و حتی مدیریت منابع انسانی. </a:t>
            </a:r>
            <a:endParaRPr lang="en-US" dirty="0"/>
          </a:p>
        </p:txBody>
      </p:sp>
      <p:sp>
        <p:nvSpPr>
          <p:cNvPr id="4" name="Slide Number Placeholder 3"/>
          <p:cNvSpPr>
            <a:spLocks noGrp="1"/>
          </p:cNvSpPr>
          <p:nvPr>
            <p:ph type="sldNum" sz="quarter" idx="12"/>
          </p:nvPr>
        </p:nvSpPr>
        <p:spPr/>
        <p:txBody>
          <a:bodyPr/>
          <a:lstStyle/>
          <a:p>
            <a:fld id="{51DA964B-75F5-4F14-B492-525563A86232}" type="slidenum">
              <a:rPr lang="en-US" smtClean="0"/>
              <a:t>3</a:t>
            </a:fld>
            <a:endParaRPr lang="en-US"/>
          </a:p>
        </p:txBody>
      </p:sp>
      <p:sp>
        <p:nvSpPr>
          <p:cNvPr id="2" name="Footer Placeholder 1"/>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570008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249680"/>
            <a:ext cx="10178732" cy="5257800"/>
          </a:xfrm>
        </p:spPr>
        <p:txBody>
          <a:bodyPr>
            <a:normAutofit/>
          </a:bodyPr>
          <a:lstStyle/>
          <a:p>
            <a:pPr algn="justLow" rtl="1">
              <a:lnSpc>
                <a:spcPct val="150000"/>
              </a:lnSpc>
            </a:pPr>
            <a:r>
              <a:rPr lang="fa-IR" sz="2800" dirty="0" smtClean="0">
                <a:cs typeface="B Nazanin" panose="00000400000000000000" pitchFamily="2" charset="-78"/>
              </a:rPr>
              <a:t>در این دوره تلاش می شود مدیران واحدهای تجاری را که به عنوان افراد ارشد در فرآیند تصمیم گیری بنگاه تجاری مشارکت دارند و وظیفه تخصیص منابع و همچنین برآورده نمودن انتظارات سهام داران و مالکان را به عهده دارند، با مهمترین و پرکاربردترین مفاهیم مالی آشنا سازیم، </a:t>
            </a:r>
            <a:r>
              <a:rPr lang="fa-IR" sz="2800" dirty="0">
                <a:cs typeface="B Nazanin" panose="00000400000000000000" pitchFamily="2" charset="-78"/>
              </a:rPr>
              <a:t>انتظار می‌رود در پایان </a:t>
            </a:r>
            <a:r>
              <a:rPr lang="fa-IR" sz="2800" dirty="0" smtClean="0">
                <a:cs typeface="B Nazanin" panose="00000400000000000000" pitchFamily="2" charset="-78"/>
              </a:rPr>
              <a:t>دوره شما به عنوان یک مدیر ارشد </a:t>
            </a:r>
            <a:r>
              <a:rPr lang="fa-IR" sz="2800" dirty="0">
                <a:cs typeface="B Nazanin" panose="00000400000000000000" pitchFamily="2" charset="-78"/>
              </a:rPr>
              <a:t>قادر باشید:</a:t>
            </a:r>
          </a:p>
          <a:p>
            <a:pPr algn="justLow" rtl="1"/>
            <a:endParaRPr lang="en-US" sz="28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51DA964B-75F5-4F14-B492-525563A86232}" type="slidenum">
              <a:rPr lang="en-US" smtClean="0"/>
              <a:t>4</a:t>
            </a:fld>
            <a:endParaRPr lang="en-US"/>
          </a:p>
        </p:txBody>
      </p:sp>
      <p:sp>
        <p:nvSpPr>
          <p:cNvPr id="2" name="Footer Placeholder 1"/>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310193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4880" y="579120"/>
            <a:ext cx="10559732" cy="5332102"/>
          </a:xfrm>
        </p:spPr>
        <p:txBody>
          <a:bodyPr>
            <a:normAutofit fontScale="92500" lnSpcReduction="10000"/>
          </a:bodyPr>
          <a:lstStyle/>
          <a:p>
            <a:pPr algn="r" rtl="1">
              <a:lnSpc>
                <a:spcPct val="150000"/>
              </a:lnSpc>
            </a:pPr>
            <a:r>
              <a:rPr lang="fa-IR" sz="2800" dirty="0" smtClean="0">
                <a:cs typeface="B Nazanin" panose="00000400000000000000" pitchFamily="2" charset="-78"/>
              </a:rPr>
              <a:t>توانایی فهم و درک صورتهای مالی و  </a:t>
            </a:r>
            <a:r>
              <a:rPr lang="fa-IR" sz="2800" dirty="0">
                <a:cs typeface="B Nazanin" panose="00000400000000000000" pitchFamily="2" charset="-78"/>
              </a:rPr>
              <a:t>تجزیه و تحلیل </a:t>
            </a:r>
            <a:r>
              <a:rPr lang="fa-IR" sz="2800" dirty="0" smtClean="0">
                <a:cs typeface="B Nazanin" panose="00000400000000000000" pitchFamily="2" charset="-78"/>
              </a:rPr>
              <a:t>آن و </a:t>
            </a:r>
            <a:r>
              <a:rPr lang="fa-IR" sz="2800" dirty="0">
                <a:cs typeface="B Nazanin" panose="00000400000000000000" pitchFamily="2" charset="-78"/>
              </a:rPr>
              <a:t>محاسبه نسبت‌های </a:t>
            </a:r>
            <a:r>
              <a:rPr lang="fa-IR" sz="2800" dirty="0" smtClean="0">
                <a:cs typeface="B Nazanin" panose="00000400000000000000" pitchFamily="2" charset="-78"/>
              </a:rPr>
              <a:t>مالی به منظور مشخص نمودن وضعیت فعلی بنگاه را داشته باشید،</a:t>
            </a:r>
            <a:endParaRPr lang="fa-IR" sz="2800" dirty="0">
              <a:cs typeface="B Nazanin" panose="00000400000000000000" pitchFamily="2" charset="-78"/>
            </a:endParaRPr>
          </a:p>
          <a:p>
            <a:pPr algn="r" rtl="1">
              <a:lnSpc>
                <a:spcPct val="150000"/>
              </a:lnSpc>
            </a:pPr>
            <a:r>
              <a:rPr lang="fa-IR" sz="2800" dirty="0" smtClean="0">
                <a:cs typeface="B Nazanin" panose="00000400000000000000" pitchFamily="2" charset="-78"/>
              </a:rPr>
              <a:t>وضعیت مالی و عملکردی شرکت را مورد بررسی قرار دهید و بر مبنای اطلاعات حاصل از سیستم حسابداری تصمیم گیری نمایید،</a:t>
            </a:r>
          </a:p>
          <a:p>
            <a:pPr algn="r" rtl="1">
              <a:lnSpc>
                <a:spcPct val="150000"/>
              </a:lnSpc>
            </a:pPr>
            <a:r>
              <a:rPr lang="fa-IR" sz="2800" dirty="0" smtClean="0">
                <a:cs typeface="B Nazanin" panose="00000400000000000000" pitchFamily="2" charset="-78"/>
              </a:rPr>
              <a:t>برای آینده واحد تجاری بودجه بندی نمایید،</a:t>
            </a:r>
          </a:p>
          <a:p>
            <a:pPr algn="r" rtl="1">
              <a:lnSpc>
                <a:spcPct val="150000"/>
              </a:lnSpc>
            </a:pPr>
            <a:r>
              <a:rPr lang="fa-IR" sz="2800" dirty="0" smtClean="0">
                <a:cs typeface="B Nazanin" panose="00000400000000000000" pitchFamily="2" charset="-78"/>
              </a:rPr>
              <a:t>روش های تامین مالی بنگاه تجاری را مورد بررسی قرار دهید و بهترین شیوه تامین مالی را انتخاب نمایید،</a:t>
            </a:r>
            <a:endParaRPr lang="fa-IR" sz="2800" dirty="0">
              <a:cs typeface="B Nazanin" panose="00000400000000000000" pitchFamily="2" charset="-78"/>
            </a:endParaRPr>
          </a:p>
          <a:p>
            <a:pPr algn="r" rtl="1">
              <a:lnSpc>
                <a:spcPct val="150000"/>
              </a:lnSpc>
            </a:pPr>
            <a:r>
              <a:rPr lang="fa-IR" sz="2800" dirty="0" smtClean="0">
                <a:cs typeface="B Nazanin" panose="00000400000000000000" pitchFamily="2" charset="-78"/>
              </a:rPr>
              <a:t>ابزارهای </a:t>
            </a:r>
            <a:r>
              <a:rPr lang="fa-IR" sz="2800" dirty="0">
                <a:cs typeface="B Nazanin" panose="00000400000000000000" pitchFamily="2" charset="-78"/>
              </a:rPr>
              <a:t>نظارتی و کنترلی </a:t>
            </a:r>
            <a:r>
              <a:rPr lang="fa-IR" sz="2800" dirty="0" smtClean="0">
                <a:cs typeface="B Nazanin" panose="00000400000000000000" pitchFamily="2" charset="-78"/>
              </a:rPr>
              <a:t>مدیریتی در </a:t>
            </a:r>
            <a:r>
              <a:rPr lang="fa-IR" sz="2800" dirty="0">
                <a:cs typeface="B Nazanin" panose="00000400000000000000" pitchFamily="2" charset="-78"/>
              </a:rPr>
              <a:t>کسب و کار را تشخیص </a:t>
            </a:r>
            <a:r>
              <a:rPr lang="fa-IR" sz="2800" dirty="0" smtClean="0">
                <a:cs typeface="B Nazanin" panose="00000400000000000000" pitchFamily="2" charset="-78"/>
              </a:rPr>
              <a:t>دهید.</a:t>
            </a:r>
            <a:endParaRPr lang="en-US" sz="28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51DA964B-75F5-4F14-B492-525563A86232}" type="slidenum">
              <a:rPr lang="en-US" smtClean="0"/>
              <a:t>5</a:t>
            </a:fld>
            <a:endParaRPr lang="en-US"/>
          </a:p>
        </p:txBody>
      </p:sp>
      <p:sp>
        <p:nvSpPr>
          <p:cNvPr id="2" name="Footer Placeholder 1"/>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3520143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Nazanin" panose="00000400000000000000" pitchFamily="2" charset="-78"/>
              </a:rPr>
              <a:t>محتوای کلی دوره، آنچه مدیران از مفاهیم مالی باید بدانند:</a:t>
            </a:r>
            <a:endParaRPr lang="en-US" dirty="0">
              <a:cs typeface="B Nazanin" panose="00000400000000000000" pitchFamily="2" charset="-78"/>
            </a:endParaRPr>
          </a:p>
        </p:txBody>
      </p:sp>
      <p:sp>
        <p:nvSpPr>
          <p:cNvPr id="3" name="Content Placeholder 2"/>
          <p:cNvSpPr>
            <a:spLocks noGrp="1"/>
          </p:cNvSpPr>
          <p:nvPr>
            <p:ph idx="1"/>
          </p:nvPr>
        </p:nvSpPr>
        <p:spPr>
          <a:xfrm>
            <a:off x="1097280" y="1478280"/>
            <a:ext cx="10407332" cy="4907280"/>
          </a:xfrm>
        </p:spPr>
        <p:txBody>
          <a:bodyPr>
            <a:normAutofit fontScale="77500" lnSpcReduction="20000"/>
          </a:bodyPr>
          <a:lstStyle/>
          <a:p>
            <a:pPr marL="0" indent="0" algn="r">
              <a:lnSpc>
                <a:spcPct val="200000"/>
              </a:lnSpc>
              <a:buNone/>
            </a:pPr>
            <a:r>
              <a:rPr lang="fa-IR" sz="4000" dirty="0" smtClean="0">
                <a:cs typeface="B Nazanin" panose="00000400000000000000" pitchFamily="2" charset="-78"/>
              </a:rPr>
              <a:t>1- مفاهیم حسابداری مالی،</a:t>
            </a:r>
          </a:p>
          <a:p>
            <a:pPr marL="0" indent="0" algn="r">
              <a:lnSpc>
                <a:spcPct val="200000"/>
              </a:lnSpc>
              <a:buNone/>
            </a:pPr>
            <a:r>
              <a:rPr lang="fa-IR" sz="4000" dirty="0" smtClean="0">
                <a:cs typeface="B Nazanin" panose="00000400000000000000" pitchFamily="2" charset="-78"/>
              </a:rPr>
              <a:t>2- مفاهیم حسابداری مدیریت،</a:t>
            </a:r>
          </a:p>
          <a:p>
            <a:pPr marL="0" indent="0" algn="r">
              <a:lnSpc>
                <a:spcPct val="200000"/>
              </a:lnSpc>
              <a:buNone/>
            </a:pPr>
            <a:r>
              <a:rPr lang="fa-IR" sz="4000" dirty="0" smtClean="0">
                <a:cs typeface="B Nazanin" panose="00000400000000000000" pitchFamily="2" charset="-78"/>
              </a:rPr>
              <a:t>3- مفاهیم بودجه بندی،</a:t>
            </a:r>
          </a:p>
          <a:p>
            <a:pPr marL="0" indent="0" algn="r">
              <a:lnSpc>
                <a:spcPct val="200000"/>
              </a:lnSpc>
              <a:buNone/>
            </a:pPr>
            <a:r>
              <a:rPr lang="fa-IR" sz="4000" dirty="0" smtClean="0">
                <a:cs typeface="B Nazanin" panose="00000400000000000000" pitchFamily="2" charset="-78"/>
              </a:rPr>
              <a:t>4- مفاهیم تامین منابع مالی،</a:t>
            </a:r>
          </a:p>
          <a:p>
            <a:pPr marL="0" indent="0" algn="r">
              <a:lnSpc>
                <a:spcPct val="200000"/>
              </a:lnSpc>
              <a:buNone/>
            </a:pPr>
            <a:r>
              <a:rPr lang="fa-IR" sz="4000" dirty="0" smtClean="0">
                <a:cs typeface="B Nazanin" panose="00000400000000000000" pitchFamily="2" charset="-78"/>
              </a:rPr>
              <a:t>5- مفاهیم حسابرسی و کنترل های داخلی.</a:t>
            </a:r>
          </a:p>
          <a:p>
            <a:pPr marL="0" indent="0" algn="r">
              <a:buNone/>
            </a:pPr>
            <a:endParaRPr lang="fa-IR" dirty="0" smtClean="0"/>
          </a:p>
        </p:txBody>
      </p:sp>
      <p:sp>
        <p:nvSpPr>
          <p:cNvPr id="4" name="Slide Number Placeholder 3"/>
          <p:cNvSpPr>
            <a:spLocks noGrp="1"/>
          </p:cNvSpPr>
          <p:nvPr>
            <p:ph type="sldNum" sz="quarter" idx="12"/>
          </p:nvPr>
        </p:nvSpPr>
        <p:spPr/>
        <p:txBody>
          <a:bodyPr/>
          <a:lstStyle/>
          <a:p>
            <a:fld id="{51DA964B-75F5-4F14-B492-525563A86232}" type="slidenum">
              <a:rPr lang="en-US" smtClean="0"/>
              <a:t>6</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204638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cs typeface="B Nazanin" panose="00000400000000000000" pitchFamily="2" charset="-78"/>
              </a:rPr>
              <a:t>1-1- بخش اول حسابداری مالی شامل:</a:t>
            </a:r>
            <a:endParaRPr lang="en-US" b="1" dirty="0">
              <a:cs typeface="B Nazanin" panose="00000400000000000000" pitchFamily="2" charset="-78"/>
            </a:endParaRPr>
          </a:p>
        </p:txBody>
      </p:sp>
      <p:sp>
        <p:nvSpPr>
          <p:cNvPr id="3" name="Content Placeholder 2"/>
          <p:cNvSpPr>
            <a:spLocks noGrp="1"/>
          </p:cNvSpPr>
          <p:nvPr>
            <p:ph idx="1"/>
          </p:nvPr>
        </p:nvSpPr>
        <p:spPr>
          <a:xfrm>
            <a:off x="1356360" y="1524000"/>
            <a:ext cx="10302240" cy="4341502"/>
          </a:xfrm>
        </p:spPr>
        <p:txBody>
          <a:bodyPr>
            <a:normAutofit/>
          </a:bodyPr>
          <a:lstStyle/>
          <a:p>
            <a:pPr marL="514350" indent="-514350" algn="r" rtl="1">
              <a:buFont typeface="+mj-lt"/>
              <a:buAutoNum type="arabicPeriod"/>
            </a:pPr>
            <a:r>
              <a:rPr lang="fa-IR" sz="3200" dirty="0" smtClean="0">
                <a:cs typeface="B Nazanin" panose="00000400000000000000" pitchFamily="2" charset="-78"/>
              </a:rPr>
              <a:t>آشنایی با انواع حسابها و صورتهای مالی </a:t>
            </a:r>
          </a:p>
          <a:p>
            <a:pPr marL="514350" indent="-514350" algn="r" rtl="1">
              <a:buFont typeface="+mj-lt"/>
              <a:buAutoNum type="arabicPeriod"/>
            </a:pPr>
            <a:r>
              <a:rPr lang="fa-IR" sz="3200" dirty="0" smtClean="0">
                <a:cs typeface="B Nazanin" panose="00000400000000000000" pitchFamily="2" charset="-78"/>
              </a:rPr>
              <a:t>صورت وضعیت مالی و اقلام آن</a:t>
            </a:r>
          </a:p>
          <a:p>
            <a:pPr marL="514350" indent="-514350" algn="r" rtl="1">
              <a:buFont typeface="+mj-lt"/>
              <a:buAutoNum type="arabicPeriod"/>
            </a:pPr>
            <a:r>
              <a:rPr lang="fa-IR" sz="3200" dirty="0" smtClean="0">
                <a:cs typeface="B Nazanin" panose="00000400000000000000" pitchFamily="2" charset="-78"/>
              </a:rPr>
              <a:t>صورت سود وزیان و اقلام آن</a:t>
            </a:r>
          </a:p>
          <a:p>
            <a:pPr marL="514350" indent="-514350" algn="r" rtl="1">
              <a:buFont typeface="+mj-lt"/>
              <a:buAutoNum type="arabicPeriod"/>
            </a:pPr>
            <a:r>
              <a:rPr lang="fa-IR" sz="3200" dirty="0" smtClean="0">
                <a:cs typeface="B Nazanin" panose="00000400000000000000" pitchFamily="2" charset="-78"/>
              </a:rPr>
              <a:t>صورت سود و زیان جامع و اقلام آن</a:t>
            </a:r>
          </a:p>
          <a:p>
            <a:pPr marL="514350" indent="-514350" algn="r" rtl="1">
              <a:buFont typeface="+mj-lt"/>
              <a:buAutoNum type="arabicPeriod"/>
            </a:pPr>
            <a:r>
              <a:rPr lang="fa-IR" sz="3200" dirty="0" smtClean="0">
                <a:cs typeface="B Nazanin" panose="00000400000000000000" pitchFamily="2" charset="-78"/>
              </a:rPr>
              <a:t>صورت جریانهای نقدی و اقلام آن</a:t>
            </a:r>
          </a:p>
          <a:p>
            <a:pPr marL="514350" indent="-514350" algn="r" rtl="1">
              <a:buFont typeface="+mj-lt"/>
              <a:buAutoNum type="arabicPeriod"/>
            </a:pPr>
            <a:r>
              <a:rPr lang="fa-IR" sz="3200" dirty="0" smtClean="0">
                <a:cs typeface="B Nazanin" panose="00000400000000000000" pitchFamily="2" charset="-78"/>
              </a:rPr>
              <a:t>صورت تغییرات در حقوق صاحبان سهام و اقلام آن</a:t>
            </a:r>
            <a:endParaRPr lang="en-US" sz="32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51DA964B-75F5-4F14-B492-525563A86232}" type="slidenum">
              <a:rPr lang="en-US" smtClean="0"/>
              <a:t>7</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2870177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45610"/>
          </a:xfrm>
        </p:spPr>
        <p:txBody>
          <a:bodyPr/>
          <a:lstStyle/>
          <a:p>
            <a:pPr algn="r"/>
            <a:r>
              <a:rPr lang="fa-IR" b="1" dirty="0" smtClean="0">
                <a:cs typeface="B Nazanin" panose="00000400000000000000" pitchFamily="2" charset="-78"/>
              </a:rPr>
              <a:t>2-1-تجزیه و تحلیل صورتهای مالی شامل:</a:t>
            </a:r>
            <a:endParaRPr lang="en-US" b="1" dirty="0">
              <a:cs typeface="B Nazanin" panose="00000400000000000000" pitchFamily="2" charset="-78"/>
            </a:endParaRPr>
          </a:p>
        </p:txBody>
      </p:sp>
      <p:sp>
        <p:nvSpPr>
          <p:cNvPr id="3" name="Content Placeholder 2"/>
          <p:cNvSpPr>
            <a:spLocks noGrp="1"/>
          </p:cNvSpPr>
          <p:nvPr>
            <p:ph idx="1"/>
          </p:nvPr>
        </p:nvSpPr>
        <p:spPr>
          <a:xfrm>
            <a:off x="1112520" y="1798320"/>
            <a:ext cx="10514012" cy="4526280"/>
          </a:xfrm>
        </p:spPr>
        <p:txBody>
          <a:bodyPr>
            <a:noAutofit/>
          </a:bodyPr>
          <a:lstStyle/>
          <a:p>
            <a:pPr marL="514350" indent="-514350" algn="r" rtl="1">
              <a:buFont typeface="+mj-lt"/>
              <a:buAutoNum type="arabicPeriod"/>
            </a:pPr>
            <a:r>
              <a:rPr lang="fa-IR" sz="3200" dirty="0" smtClean="0">
                <a:cs typeface="B Nazanin" panose="00000400000000000000" pitchFamily="2" charset="-78"/>
              </a:rPr>
              <a:t>تجزیه و تحلیل افقی صورتهای مالی</a:t>
            </a:r>
          </a:p>
          <a:p>
            <a:pPr marL="514350" indent="-514350" algn="r" rtl="1">
              <a:buFont typeface="+mj-lt"/>
              <a:buAutoNum type="arabicPeriod"/>
            </a:pPr>
            <a:r>
              <a:rPr lang="fa-IR" sz="3200" dirty="0" smtClean="0">
                <a:cs typeface="B Nazanin" panose="00000400000000000000" pitchFamily="2" charset="-78"/>
              </a:rPr>
              <a:t>تجزیه و تحلیل عمودی</a:t>
            </a:r>
          </a:p>
          <a:p>
            <a:pPr marL="514350" indent="-514350" algn="r" rtl="1">
              <a:buFont typeface="+mj-lt"/>
              <a:buAutoNum type="arabicPeriod"/>
            </a:pPr>
            <a:r>
              <a:rPr lang="fa-IR" sz="3200" dirty="0" smtClean="0">
                <a:cs typeface="B Nazanin" panose="00000400000000000000" pitchFamily="2" charset="-78"/>
              </a:rPr>
              <a:t>تجزیه و تحلیل نسبتهای مالی</a:t>
            </a:r>
          </a:p>
          <a:p>
            <a:pPr marL="514350" indent="-514350" algn="r" rtl="1">
              <a:buFont typeface="+mj-lt"/>
              <a:buAutoNum type="arabicPeriod"/>
            </a:pPr>
            <a:r>
              <a:rPr lang="fa-IR" sz="3200" dirty="0" smtClean="0">
                <a:cs typeface="B Nazanin" panose="00000400000000000000" pitchFamily="2" charset="-78"/>
              </a:rPr>
              <a:t>نسبتهای نقدینگی جهت بررسی وضعیت نقدینگی شرکت</a:t>
            </a:r>
          </a:p>
          <a:p>
            <a:pPr marL="514350" indent="-514350" algn="r" rtl="1">
              <a:buFont typeface="+mj-lt"/>
              <a:buAutoNum type="arabicPeriod"/>
            </a:pPr>
            <a:r>
              <a:rPr lang="fa-IR" sz="3200" dirty="0" smtClean="0">
                <a:cs typeface="B Nazanin" panose="00000400000000000000" pitchFamily="2" charset="-78"/>
              </a:rPr>
              <a:t>نسبتهای فعالیت جهت بررسی وضعیت عملیاتی شرکت</a:t>
            </a:r>
          </a:p>
          <a:p>
            <a:pPr marL="514350" indent="-514350" algn="r" rtl="1">
              <a:buFont typeface="+mj-lt"/>
              <a:buAutoNum type="arabicPeriod"/>
            </a:pPr>
            <a:r>
              <a:rPr lang="fa-IR" sz="3200" dirty="0" smtClean="0">
                <a:cs typeface="B Nazanin" panose="00000400000000000000" pitchFamily="2" charset="-78"/>
              </a:rPr>
              <a:t>نسبتهای اهرمی جهت بررسی توانایی </a:t>
            </a:r>
            <a:r>
              <a:rPr lang="fa-IR" sz="3200" dirty="0">
                <a:cs typeface="B Nazanin" panose="00000400000000000000" pitchFamily="2" charset="-78"/>
              </a:rPr>
              <a:t>شرکت برای بازپرداخت بدهی‌‌ها</a:t>
            </a:r>
            <a:endParaRPr lang="fa-IR" sz="3200" dirty="0" smtClean="0">
              <a:cs typeface="B Nazanin" panose="00000400000000000000" pitchFamily="2" charset="-78"/>
            </a:endParaRPr>
          </a:p>
          <a:p>
            <a:pPr marL="514350" indent="-514350" algn="r" rtl="1">
              <a:buFont typeface="+mj-lt"/>
              <a:buAutoNum type="arabicPeriod"/>
            </a:pPr>
            <a:r>
              <a:rPr lang="fa-IR" sz="3200" dirty="0" smtClean="0">
                <a:cs typeface="B Nazanin" panose="00000400000000000000" pitchFamily="2" charset="-78"/>
              </a:rPr>
              <a:t>نسبتهای سود آوری جهت بررسی وضعیت سودآوری شرکت</a:t>
            </a:r>
            <a:endParaRPr lang="en-US" sz="32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51DA964B-75F5-4F14-B492-525563A86232}" type="slidenum">
              <a:rPr lang="en-US" smtClean="0"/>
              <a:t>8</a:t>
            </a:fld>
            <a:endParaRPr lang="en-US"/>
          </a:p>
        </p:txBody>
      </p:sp>
      <p:sp>
        <p:nvSpPr>
          <p:cNvPr id="5" name="Footer Placeholder 4"/>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2286589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857999"/>
          </a:xfrm>
        </p:spPr>
        <p:txBody>
          <a:bodyPr>
            <a:noAutofit/>
          </a:bodyPr>
          <a:lstStyle/>
          <a:p>
            <a:pPr algn="r" rtl="1">
              <a:lnSpc>
                <a:spcPct val="150000"/>
              </a:lnSpc>
            </a:pPr>
            <a:r>
              <a:rPr lang="fa-IR" sz="2800" b="1" dirty="0" smtClean="0">
                <a:cs typeface="B Nazanin" panose="00000400000000000000" pitchFamily="2" charset="-78"/>
              </a:rPr>
              <a:t>2- بخش دوم، حسابداری مدیریت:</a:t>
            </a:r>
            <a:r>
              <a:rPr lang="fa-IR" sz="2800" dirty="0" smtClean="0">
                <a:cs typeface="B Nazanin" panose="00000400000000000000" pitchFamily="2" charset="-78"/>
              </a:rPr>
              <a:t/>
            </a:r>
            <a:br>
              <a:rPr lang="fa-IR" sz="2800" dirty="0" smtClean="0">
                <a:cs typeface="B Nazanin" panose="00000400000000000000" pitchFamily="2" charset="-78"/>
              </a:rPr>
            </a:br>
            <a:r>
              <a:rPr lang="fa-IR" sz="2800" dirty="0" smtClean="0">
                <a:cs typeface="B Nazanin" panose="00000400000000000000" pitchFamily="2" charset="-78"/>
              </a:rPr>
              <a:t>حسابداری مدیریت بر </a:t>
            </a:r>
            <a:r>
              <a:rPr lang="fa-IR" sz="2800" dirty="0">
                <a:cs typeface="B Nazanin" panose="00000400000000000000" pitchFamily="2" charset="-78"/>
              </a:rPr>
              <a:t>استفاده از اطلاعات حسابداری برای مدیران </a:t>
            </a:r>
            <a:r>
              <a:rPr lang="fa-IR" sz="2800" dirty="0" smtClean="0">
                <a:cs typeface="B Nazanin" panose="00000400000000000000" pitchFamily="2" charset="-78"/>
              </a:rPr>
              <a:t>در جهت </a:t>
            </a:r>
            <a:r>
              <a:rPr lang="fa-IR" sz="2800" dirty="0">
                <a:cs typeface="B Nazanin" panose="00000400000000000000" pitchFamily="2" charset="-78"/>
              </a:rPr>
              <a:t>مهیا کردن آن‌ها برای تصمیم‌سازی کسب و کار آگاهانه تأکید دارد که به آن‌ها اجازه می‌دهد تا کارکردهای کنترل و مدیریت شان را بهتر تجهیز نمایند</a:t>
            </a:r>
            <a:r>
              <a:rPr lang="fa-IR" sz="2800" dirty="0" smtClean="0">
                <a:cs typeface="B Nazanin" panose="00000400000000000000" pitchFamily="2" charset="-78"/>
              </a:rPr>
              <a:t>.</a:t>
            </a:r>
            <a:br>
              <a:rPr lang="fa-IR" sz="2800" dirty="0" smtClean="0">
                <a:cs typeface="B Nazanin" panose="00000400000000000000" pitchFamily="2" charset="-78"/>
              </a:rPr>
            </a:br>
            <a:r>
              <a:rPr lang="fa-IR" sz="2800" dirty="0" smtClean="0">
                <a:cs typeface="B Nazanin" panose="00000400000000000000" pitchFamily="2" charset="-78"/>
              </a:rPr>
              <a:t>در فضای اقتصاد رقابتی امروزه مدیران جهت اخذ تصمیمات مفید و موثر باید با برخی از مفاهیم حسابداری مدیریت آشنا باشند:</a:t>
            </a:r>
            <a:br>
              <a:rPr lang="fa-IR" sz="2800" dirty="0" smtClean="0">
                <a:cs typeface="B Nazanin" panose="00000400000000000000" pitchFamily="2" charset="-78"/>
              </a:rPr>
            </a:br>
            <a:r>
              <a:rPr lang="fa-IR" sz="2800" dirty="0" smtClean="0">
                <a:cs typeface="B Nazanin" panose="00000400000000000000" pitchFamily="2" charset="-78"/>
              </a:rPr>
              <a:t>مهمترین این مفاهیم به شرح ذیل می باشد:</a:t>
            </a:r>
            <a:r>
              <a:rPr lang="fa-IR" sz="2800" dirty="0">
                <a:cs typeface="B Nazanin" panose="00000400000000000000" pitchFamily="2" charset="-78"/>
              </a:rPr>
              <a:t/>
            </a:r>
            <a:br>
              <a:rPr lang="fa-IR" sz="2800" dirty="0">
                <a:cs typeface="B Nazanin" panose="00000400000000000000" pitchFamily="2" charset="-78"/>
              </a:rPr>
            </a:br>
            <a:r>
              <a:rPr lang="fa-IR" sz="2800" dirty="0">
                <a:cs typeface="B Nazanin" panose="00000400000000000000" pitchFamily="2" charset="-78"/>
              </a:rPr>
              <a:t/>
            </a:r>
            <a:br>
              <a:rPr lang="fa-IR" sz="2800" dirty="0">
                <a:cs typeface="B Nazanin" panose="00000400000000000000" pitchFamily="2" charset="-78"/>
              </a:rPr>
            </a:br>
            <a:r>
              <a:rPr lang="fa-IR" sz="2800" dirty="0">
                <a:cs typeface="B Nazanin" panose="00000400000000000000" pitchFamily="2" charset="-78"/>
              </a:rPr>
              <a:t/>
            </a:r>
            <a:br>
              <a:rPr lang="fa-IR" sz="2800" dirty="0">
                <a:cs typeface="B Nazanin" panose="00000400000000000000" pitchFamily="2" charset="-78"/>
              </a:rPr>
            </a:br>
            <a:r>
              <a:rPr lang="fa-IR" sz="2800" dirty="0" smtClean="0">
                <a:cs typeface="B Nazanin" panose="00000400000000000000" pitchFamily="2" charset="-78"/>
              </a:rPr>
              <a:t/>
            </a:r>
            <a:br>
              <a:rPr lang="fa-IR" sz="2800" dirty="0" smtClean="0">
                <a:cs typeface="B Nazanin" panose="00000400000000000000" pitchFamily="2" charset="-78"/>
              </a:rPr>
            </a:br>
            <a:endParaRPr lang="en-US" sz="2800" dirty="0">
              <a:cs typeface="B Nazanin" panose="00000400000000000000" pitchFamily="2" charset="-78"/>
            </a:endParaRPr>
          </a:p>
        </p:txBody>
      </p:sp>
      <p:sp>
        <p:nvSpPr>
          <p:cNvPr id="5" name="Slide Number Placeholder 4"/>
          <p:cNvSpPr>
            <a:spLocks noGrp="1"/>
          </p:cNvSpPr>
          <p:nvPr>
            <p:ph type="sldNum" sz="quarter" idx="12"/>
          </p:nvPr>
        </p:nvSpPr>
        <p:spPr/>
        <p:txBody>
          <a:bodyPr/>
          <a:lstStyle/>
          <a:p>
            <a:fld id="{51DA964B-75F5-4F14-B492-525563A86232}" type="slidenum">
              <a:rPr lang="en-US" smtClean="0"/>
              <a:t>9</a:t>
            </a:fld>
            <a:endParaRPr lang="en-US"/>
          </a:p>
        </p:txBody>
      </p:sp>
      <p:sp>
        <p:nvSpPr>
          <p:cNvPr id="3" name="Footer Placeholder 2"/>
          <p:cNvSpPr>
            <a:spLocks noGrp="1"/>
          </p:cNvSpPr>
          <p:nvPr>
            <p:ph type="ftr" sz="quarter" idx="11"/>
          </p:nvPr>
        </p:nvSpPr>
        <p:spPr/>
        <p:txBody>
          <a:bodyPr/>
          <a:lstStyle/>
          <a:p>
            <a:r>
              <a:rPr lang="fa-IR" smtClean="0"/>
              <a:t>مهدی محمودی، مدیر و مشاور مالی با بیش از 15 سال سابقه کار حرفه ای </a:t>
            </a:r>
            <a:endParaRPr lang="en-US"/>
          </a:p>
        </p:txBody>
      </p:sp>
    </p:spTree>
    <p:extLst>
      <p:ext uri="{BB962C8B-B14F-4D97-AF65-F5344CB8AC3E}">
        <p14:creationId xmlns:p14="http://schemas.microsoft.com/office/powerpoint/2010/main" val="1816136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460</TotalTime>
  <Words>1077</Words>
  <Application>Microsoft Office PowerPoint</Application>
  <PresentationFormat>Widescreen</PresentationFormat>
  <Paragraphs>112</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B Nazanin</vt:lpstr>
      <vt:lpstr>Calibri</vt:lpstr>
      <vt:lpstr>Century Gothic</vt:lpstr>
      <vt:lpstr>Tahoma</vt:lpstr>
      <vt:lpstr>Wingdings 3</vt:lpstr>
      <vt:lpstr>Wisp</vt:lpstr>
      <vt:lpstr>به نام خدا</vt:lpstr>
      <vt:lpstr>PowerPoint Presentation</vt:lpstr>
      <vt:lpstr>PowerPoint Presentation</vt:lpstr>
      <vt:lpstr>PowerPoint Presentation</vt:lpstr>
      <vt:lpstr>PowerPoint Presentation</vt:lpstr>
      <vt:lpstr>محتوای کلی دوره، آنچه مدیران از مفاهیم مالی باید بدانند:</vt:lpstr>
      <vt:lpstr>1-1- بخش اول حسابداری مالی شامل:</vt:lpstr>
      <vt:lpstr>2-1-تجزیه و تحلیل صورتهای مالی شامل:</vt:lpstr>
      <vt:lpstr>2- بخش دوم، حسابداری مدیریت: حسابداری مدیریت بر استفاده از اطلاعات حسابداری برای مدیران در جهت مهیا کردن آن‌ها برای تصمیم‌سازی کسب و کار آگاهانه تأکید دارد که به آن‌ها اجازه می‌دهد تا کارکردهای کنترل و مدیریت شان را بهتر تجهیز نمایند. در فضای اقتصاد رقابتی امروزه مدیران جهت اخذ تصمیمات مفید و موثر باید با برخی از مفاهیم حسابداری مدیریت آشنا باشند: مهمترین این مفاهیم به شرح ذیل می باشد: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بخش پنجم، حسابرسی شامل: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mahdi mahmoudi</dc:creator>
  <cp:lastModifiedBy>mahdi mahmoudi</cp:lastModifiedBy>
  <cp:revision>32</cp:revision>
  <cp:lastPrinted>2019-10-31T07:39:49Z</cp:lastPrinted>
  <dcterms:created xsi:type="dcterms:W3CDTF">2019-10-31T05:53:58Z</dcterms:created>
  <dcterms:modified xsi:type="dcterms:W3CDTF">2020-01-12T11:42:01Z</dcterms:modified>
</cp:coreProperties>
</file>